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sldIdLst>
    <p:sldId id="256" r:id="rId2"/>
    <p:sldId id="286" r:id="rId3"/>
    <p:sldId id="262" r:id="rId4"/>
    <p:sldId id="264" r:id="rId5"/>
    <p:sldId id="265" r:id="rId6"/>
    <p:sldId id="258" r:id="rId7"/>
    <p:sldId id="279" r:id="rId8"/>
    <p:sldId id="266" r:id="rId9"/>
    <p:sldId id="267" r:id="rId10"/>
    <p:sldId id="268" r:id="rId11"/>
    <p:sldId id="282" r:id="rId12"/>
    <p:sldId id="309" r:id="rId13"/>
    <p:sldId id="271" r:id="rId14"/>
    <p:sldId id="269" r:id="rId15"/>
    <p:sldId id="272" r:id="rId16"/>
    <p:sldId id="270" r:id="rId17"/>
    <p:sldId id="273" r:id="rId18"/>
    <p:sldId id="274" r:id="rId19"/>
    <p:sldId id="275" r:id="rId20"/>
    <p:sldId id="283" r:id="rId21"/>
    <p:sldId id="287" r:id="rId22"/>
    <p:sldId id="285" r:id="rId23"/>
    <p:sldId id="288" r:id="rId24"/>
    <p:sldId id="290" r:id="rId25"/>
    <p:sldId id="305" r:id="rId26"/>
    <p:sldId id="289" r:id="rId27"/>
    <p:sldId id="293" r:id="rId28"/>
    <p:sldId id="313" r:id="rId29"/>
    <p:sldId id="314" r:id="rId30"/>
    <p:sldId id="312" r:id="rId31"/>
    <p:sldId id="294" r:id="rId32"/>
    <p:sldId id="295" r:id="rId33"/>
    <p:sldId id="306" r:id="rId34"/>
    <p:sldId id="296" r:id="rId35"/>
    <p:sldId id="297" r:id="rId36"/>
    <p:sldId id="307" r:id="rId37"/>
    <p:sldId id="298" r:id="rId38"/>
    <p:sldId id="299" r:id="rId39"/>
    <p:sldId id="308" r:id="rId40"/>
    <p:sldId id="300" r:id="rId41"/>
    <p:sldId id="316" r:id="rId42"/>
    <p:sldId id="315" r:id="rId43"/>
    <p:sldId id="301" r:id="rId44"/>
    <p:sldId id="302" r:id="rId45"/>
    <p:sldId id="318" r:id="rId46"/>
    <p:sldId id="319" r:id="rId47"/>
    <p:sldId id="320" r:id="rId48"/>
    <p:sldId id="321" r:id="rId49"/>
    <p:sldId id="322" r:id="rId50"/>
    <p:sldId id="257" r:id="rId51"/>
    <p:sldId id="281" r:id="rId52"/>
    <p:sldId id="292" r:id="rId53"/>
    <p:sldId id="310" r:id="rId54"/>
    <p:sldId id="31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0" autoAdjust="0"/>
    <p:restoredTop sz="94660"/>
  </p:normalViewPr>
  <p:slideViewPr>
    <p:cSldViewPr snapToGrid="0" snapToObjects="1">
      <p:cViewPr varScale="1">
        <p:scale>
          <a:sx n="175" d="100"/>
          <a:sy n="175" d="100"/>
        </p:scale>
        <p:origin x="132" y="276"/>
      </p:cViewPr>
      <p:guideLst>
        <p:guide orient="horz" pos="2160"/>
        <p:guide pos="2880"/>
      </p:guideLst>
    </p:cSldViewPr>
  </p:slideViewPr>
  <p:notesTextViewPr>
    <p:cViewPr>
      <p:scale>
        <a:sx n="100" d="100"/>
        <a:sy n="100" d="100"/>
      </p:scale>
      <p:origin x="0" y="0"/>
    </p:cViewPr>
  </p:notesTextViewPr>
  <p:sorterViewPr>
    <p:cViewPr>
      <p:scale>
        <a:sx n="106" d="100"/>
        <a:sy n="106"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340" y="2130425"/>
            <a:ext cx="7772400" cy="14700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56140" y="3886200"/>
            <a:ext cx="6400800" cy="1752600"/>
          </a:xfrm>
          <a:prstGeom prst="rect">
            <a:avLst/>
          </a:prstGeo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48251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074839" y="2507701"/>
            <a:ext cx="7556485" cy="36184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43561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8924" y="4406900"/>
            <a:ext cx="7772400" cy="1362075"/>
          </a:xfrm>
          <a:prstGeom prst="rect">
            <a:avLst/>
          </a:prstGeo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858924"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47463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0315" y="354875"/>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4838" y="1600200"/>
            <a:ext cx="377605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34169" y="1600200"/>
            <a:ext cx="375263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60532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57721"/>
            <a:ext cx="7611961" cy="11430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4839" y="1535113"/>
            <a:ext cx="383851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4838" y="2174875"/>
            <a:ext cx="383851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8867" y="1535113"/>
            <a:ext cx="37179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68867" y="2174875"/>
            <a:ext cx="37179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CBED09-8FF8-9D44-9F15-9D3294696A95}"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32894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4838" y="1166801"/>
            <a:ext cx="7556485" cy="1143000"/>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CBED09-8FF8-9D44-9F15-9D3294696A95}"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689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ED09-8FF8-9D44-9F15-9D3294696A95}"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1665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1162050"/>
          </a:xfrm>
          <a:prstGeom prst="rect">
            <a:avLst/>
          </a:prstGeo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267952" y="273050"/>
            <a:ext cx="436337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4839"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37288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70252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074839" y="6356350"/>
            <a:ext cx="206666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6FCBED09-8FF8-9D44-9F15-9D3294696A95}" type="datetimeFigureOut">
              <a:rPr lang="en-US" smtClean="0"/>
              <a:pPr/>
              <a:t>11/3/2016</a:t>
            </a:fld>
            <a:endParaRPr lang="en-US" dirty="0"/>
          </a:p>
        </p:txBody>
      </p:sp>
      <p:sp>
        <p:nvSpPr>
          <p:cNvPr id="5" name="Footer Placeholder 4"/>
          <p:cNvSpPr>
            <a:spLocks noGrp="1"/>
          </p:cNvSpPr>
          <p:nvPr>
            <p:ph type="ftr" sz="quarter" idx="3"/>
          </p:nvPr>
        </p:nvSpPr>
        <p:spPr>
          <a:xfrm>
            <a:off x="3366566" y="6356350"/>
            <a:ext cx="3207081"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806743" y="6356350"/>
            <a:ext cx="1824581"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D880AF44-0932-5A4A-AD8B-B59E4CAEB575}" type="slidenum">
              <a:rPr lang="en-US" smtClean="0"/>
              <a:pPr/>
              <a:t>‹#›</a:t>
            </a:fld>
            <a:endParaRPr lang="en-US" dirty="0"/>
          </a:p>
        </p:txBody>
      </p:sp>
      <p:sp>
        <p:nvSpPr>
          <p:cNvPr id="8" name="Title Placeholder 1"/>
          <p:cNvSpPr>
            <a:spLocks noGrp="1"/>
          </p:cNvSpPr>
          <p:nvPr>
            <p:ph type="title"/>
          </p:nvPr>
        </p:nvSpPr>
        <p:spPr>
          <a:xfrm>
            <a:off x="1074839" y="900200"/>
            <a:ext cx="7556485" cy="1068988"/>
          </a:xfrm>
          <a:prstGeom prst="rect">
            <a:avLst/>
          </a:prstGeom>
        </p:spPr>
        <p:txBody>
          <a:bodyPr vert="horz" lIns="91440" tIns="45720" rIns="91440" bIns="45720" rtlCol="0" anchor="ctr">
            <a:noAutofit/>
          </a:bodyPr>
          <a:lstStyle/>
          <a:p>
            <a:r>
              <a:rPr lang="en-US" dirty="0" smtClean="0"/>
              <a:t>Headline Line One</a:t>
            </a:r>
            <a:br>
              <a:rPr lang="en-US" dirty="0" smtClean="0"/>
            </a:br>
            <a:r>
              <a:rPr lang="en-US" dirty="0" smtClean="0"/>
              <a:t>Headline Line Two</a:t>
            </a:r>
            <a:endParaRPr lang="en-US" dirty="0"/>
          </a:p>
        </p:txBody>
      </p:sp>
      <p:sp>
        <p:nvSpPr>
          <p:cNvPr id="9" name="Text Placeholder 2"/>
          <p:cNvSpPr>
            <a:spLocks noGrp="1"/>
          </p:cNvSpPr>
          <p:nvPr>
            <p:ph type="body" idx="1"/>
          </p:nvPr>
        </p:nvSpPr>
        <p:spPr>
          <a:xfrm>
            <a:off x="1074839" y="3022896"/>
            <a:ext cx="7556485" cy="31032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685800" cy="6858000"/>
          </a:xfrm>
          <a:prstGeom prst="rect">
            <a:avLst/>
          </a:prstGeom>
        </p:spPr>
      </p:pic>
    </p:spTree>
    <p:extLst>
      <p:ext uri="{BB962C8B-B14F-4D97-AF65-F5344CB8AC3E}">
        <p14:creationId xmlns:p14="http://schemas.microsoft.com/office/powerpoint/2010/main" val="85950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6.TI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7.emf"/><Relationship Id="rId5" Type="http://schemas.openxmlformats.org/officeDocument/2006/relationships/package" Target="../embeddings/Microsoft_Word_Document1.docx"/><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0.emf"/><Relationship Id="rId5" Type="http://schemas.openxmlformats.org/officeDocument/2006/relationships/package" Target="../embeddings/Microsoft_Word_Document2.docx"/><Relationship Id="rId4" Type="http://schemas.openxmlformats.org/officeDocument/2006/relationships/image" Target="../media/image52.emf"/></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3.emf"/><Relationship Id="rId5" Type="http://schemas.openxmlformats.org/officeDocument/2006/relationships/package" Target="../embeddings/Microsoft_Word_Document3.docx"/><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8.emf"/><Relationship Id="rId5" Type="http://schemas.openxmlformats.org/officeDocument/2006/relationships/image" Target="../media/image56.emf"/><Relationship Id="rId4" Type="http://schemas.openxmlformats.org/officeDocument/2006/relationships/package" Target="../embeddings/Microsoft_Word_Document4.docx"/></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1.jpe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GPIODVS</a:t>
            </a:r>
            <a:br>
              <a:rPr lang="en-US" dirty="0" smtClean="0"/>
            </a:br>
            <a:r>
              <a:rPr lang="en-US" dirty="0"/>
              <a:t/>
            </a:r>
            <a:br>
              <a:rPr lang="en-US" dirty="0"/>
            </a:br>
            <a:r>
              <a:rPr lang="en-US" sz="3200" dirty="0"/>
              <a:t>G</a:t>
            </a:r>
            <a:r>
              <a:rPr lang="en-US" sz="3200" dirty="0" smtClean="0"/>
              <a:t>eneral Purpose </a:t>
            </a:r>
            <a:br>
              <a:rPr lang="en-US" sz="3200" dirty="0" smtClean="0"/>
            </a:br>
            <a:r>
              <a:rPr lang="en-US" sz="3200" dirty="0" smtClean="0"/>
              <a:t>Intra-Operation </a:t>
            </a:r>
            <a:r>
              <a:rPr lang="en-US" sz="3200" dirty="0"/>
              <a:t>Dynamic Voltage Scaling</a:t>
            </a:r>
            <a:br>
              <a:rPr lang="en-US" sz="3200" dirty="0"/>
            </a:br>
            <a:endParaRPr lang="en-US" dirty="0"/>
          </a:p>
        </p:txBody>
      </p:sp>
      <p:sp>
        <p:nvSpPr>
          <p:cNvPr id="3" name="Subtitle 2"/>
          <p:cNvSpPr>
            <a:spLocks noGrp="1"/>
          </p:cNvSpPr>
          <p:nvPr>
            <p:ph type="subTitle" idx="1"/>
          </p:nvPr>
        </p:nvSpPr>
        <p:spPr/>
        <p:txBody>
          <a:bodyPr>
            <a:normAutofit/>
          </a:bodyPr>
          <a:lstStyle/>
          <a:p>
            <a:endParaRPr lang="en-US" sz="2400" dirty="0" smtClean="0"/>
          </a:p>
          <a:p>
            <a:r>
              <a:rPr lang="en-US" sz="2400" dirty="0" smtClean="0"/>
              <a:t>Daniel </a:t>
            </a:r>
            <a:r>
              <a:rPr lang="en-US" sz="2400" dirty="0" smtClean="0"/>
              <a:t>Moore</a:t>
            </a:r>
          </a:p>
          <a:p>
            <a:r>
              <a:rPr lang="en-US" sz="2400" dirty="0" smtClean="0"/>
              <a:t>November 3</a:t>
            </a:r>
            <a:r>
              <a:rPr lang="en-US" sz="2400" baseline="30000" dirty="0" smtClean="0"/>
              <a:t>rd</a:t>
            </a:r>
            <a:r>
              <a:rPr lang="en-US" sz="2400" dirty="0" smtClean="0"/>
              <a:t>, 2016</a:t>
            </a:r>
          </a:p>
          <a:p>
            <a:endParaRPr lang="en-US" sz="2400" dirty="0" smtClean="0"/>
          </a:p>
        </p:txBody>
      </p:sp>
    </p:spTree>
    <p:extLst>
      <p:ext uri="{BB962C8B-B14F-4D97-AF65-F5344CB8AC3E}">
        <p14:creationId xmlns:p14="http://schemas.microsoft.com/office/powerpoint/2010/main" val="366755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358717"/>
          </a:xfrm>
        </p:spPr>
        <p:txBody>
          <a:bodyPr/>
          <a:lstStyle/>
          <a:p>
            <a:r>
              <a:rPr lang="en-US" dirty="0" smtClean="0"/>
              <a:t>Peripheral Domain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3062" y="631767"/>
            <a:ext cx="2116088" cy="5358708"/>
          </a:xfrm>
        </p:spPr>
      </p:pic>
      <p:sp>
        <p:nvSpPr>
          <p:cNvPr id="4" name="Text Placeholder 3"/>
          <p:cNvSpPr>
            <a:spLocks noGrp="1"/>
          </p:cNvSpPr>
          <p:nvPr>
            <p:ph type="body" sz="half" idx="2"/>
          </p:nvPr>
        </p:nvSpPr>
        <p:spPr>
          <a:xfrm>
            <a:off x="1074839" y="631768"/>
            <a:ext cx="3008313" cy="5494396"/>
          </a:xfrm>
        </p:spPr>
        <p:txBody>
          <a:bodyPr>
            <a:normAutofit/>
          </a:bodyPr>
          <a:lstStyle/>
          <a:p>
            <a:pPr marL="285750" indent="-285750">
              <a:buFont typeface="Arial" panose="020B0604020202020204" pitchFamily="34" charset="0"/>
              <a:buChar char="•"/>
            </a:pPr>
            <a:r>
              <a:rPr lang="en-US" dirty="0" smtClean="0"/>
              <a:t>Honeywell HIH6130 (I</a:t>
            </a:r>
            <a:r>
              <a:rPr lang="en-US" baseline="30000" dirty="0" smtClean="0"/>
              <a:t>2</a:t>
            </a:r>
            <a:r>
              <a:rPr lang="en-US" dirty="0" smtClean="0"/>
              <a:t>C) Temperature/Humidity Sensor</a:t>
            </a:r>
          </a:p>
          <a:p>
            <a:pPr marL="742950" lvl="1" indent="-285750">
              <a:buFont typeface="Arial" panose="020B0604020202020204" pitchFamily="34" charset="0"/>
              <a:buChar char="•"/>
            </a:pPr>
            <a:r>
              <a:rPr lang="en-US" dirty="0" err="1" smtClean="0"/>
              <a:t>Vmax</a:t>
            </a:r>
            <a:r>
              <a:rPr lang="en-US" dirty="0" smtClean="0"/>
              <a:t>: 5.5V</a:t>
            </a:r>
          </a:p>
          <a:p>
            <a:pPr marL="742950" lvl="1" indent="-285750">
              <a:buFont typeface="Arial" panose="020B0604020202020204" pitchFamily="34" charset="0"/>
              <a:buChar char="•"/>
            </a:pPr>
            <a:r>
              <a:rPr lang="en-US" dirty="0" err="1" smtClean="0"/>
              <a:t>Vmin</a:t>
            </a:r>
            <a:r>
              <a:rPr lang="en-US" dirty="0" smtClean="0"/>
              <a:t>: 2.3V</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Microchip 25AA512 EEPROM</a:t>
            </a:r>
          </a:p>
          <a:p>
            <a:pPr marL="742950" lvl="1" indent="-285750">
              <a:buFont typeface="Arial" panose="020B0604020202020204" pitchFamily="34" charset="0"/>
              <a:buChar char="•"/>
            </a:pPr>
            <a:r>
              <a:rPr lang="en-US" dirty="0" err="1" smtClean="0"/>
              <a:t>Vmax</a:t>
            </a:r>
            <a:r>
              <a:rPr lang="en-US" dirty="0" smtClean="0"/>
              <a:t>: 5.5V (20MHz)</a:t>
            </a:r>
          </a:p>
          <a:p>
            <a:pPr marL="742950" lvl="1" indent="-285750">
              <a:buFont typeface="Arial" panose="020B0604020202020204" pitchFamily="34" charset="0"/>
              <a:buChar char="•"/>
            </a:pPr>
            <a:r>
              <a:rPr lang="en-US" dirty="0" err="1" smtClean="0"/>
              <a:t>Vmin</a:t>
            </a:r>
            <a:r>
              <a:rPr lang="en-US" dirty="0" smtClean="0"/>
              <a:t>: 1.8V (2MHz)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Numonyx</a:t>
            </a:r>
            <a:r>
              <a:rPr lang="en-US" dirty="0" smtClean="0"/>
              <a:t> M25PX16 (16Mbit)</a:t>
            </a:r>
          </a:p>
          <a:p>
            <a:pPr marL="742950" lvl="1" indent="-285750">
              <a:buFont typeface="Arial" panose="020B0604020202020204" pitchFamily="34" charset="0"/>
              <a:buChar char="•"/>
            </a:pPr>
            <a:r>
              <a:rPr lang="en-US" dirty="0" err="1" smtClean="0"/>
              <a:t>Vmax</a:t>
            </a:r>
            <a:r>
              <a:rPr lang="en-US" dirty="0" smtClean="0"/>
              <a:t>: 3.6V (50MHz)</a:t>
            </a:r>
          </a:p>
          <a:p>
            <a:pPr marL="742950" lvl="1" indent="-285750">
              <a:buFont typeface="Arial" panose="020B0604020202020204" pitchFamily="34" charset="0"/>
              <a:buChar char="•"/>
            </a:pPr>
            <a:r>
              <a:rPr lang="en-US" dirty="0" err="1" smtClean="0"/>
              <a:t>Vmin</a:t>
            </a:r>
            <a:r>
              <a:rPr lang="en-US" dirty="0" smtClean="0"/>
              <a:t>: 2.3V (25MHz)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SPI Mode SD Cards</a:t>
            </a:r>
          </a:p>
          <a:p>
            <a:pPr marL="742950" lvl="1" indent="-285750">
              <a:buFont typeface="Arial" panose="020B0604020202020204" pitchFamily="34" charset="0"/>
              <a:buChar char="•"/>
            </a:pPr>
            <a:r>
              <a:rPr lang="en-US" dirty="0" smtClean="0"/>
              <a:t>Lexar SDSC: 1.0GB</a:t>
            </a:r>
          </a:p>
          <a:p>
            <a:pPr marL="742950" lvl="1" indent="-285750">
              <a:buFont typeface="Arial" panose="020B0604020202020204" pitchFamily="34" charset="0"/>
              <a:buChar char="•"/>
            </a:pPr>
            <a:r>
              <a:rPr lang="en-US" dirty="0" err="1" smtClean="0"/>
              <a:t>Sandisk</a:t>
            </a:r>
            <a:r>
              <a:rPr lang="en-US" dirty="0" smtClean="0"/>
              <a:t>: SDSC 1.0GB</a:t>
            </a:r>
          </a:p>
          <a:p>
            <a:pPr marL="742950" lvl="1" indent="-285750">
              <a:buFont typeface="Arial" panose="020B0604020202020204" pitchFamily="34" charset="0"/>
              <a:buChar char="•"/>
            </a:pPr>
            <a:r>
              <a:rPr lang="en-US" dirty="0" err="1" smtClean="0"/>
              <a:t>Swissbit</a:t>
            </a:r>
            <a:r>
              <a:rPr lang="en-US" dirty="0" smtClean="0"/>
              <a:t>: SDSC 512MB</a:t>
            </a:r>
          </a:p>
          <a:p>
            <a:pPr marL="742950" lvl="1" indent="-285750">
              <a:buFont typeface="Arial" panose="020B0604020202020204" pitchFamily="34" charset="0"/>
              <a:buChar char="•"/>
            </a:pPr>
            <a:r>
              <a:rPr lang="en-US" dirty="0" smtClean="0"/>
              <a:t>Kingston: SDSC 2.0GB</a:t>
            </a:r>
          </a:p>
          <a:p>
            <a:pPr marL="1200150" lvl="2" indent="-285750">
              <a:buFont typeface="Arial" panose="020B0604020202020204" pitchFamily="34" charset="0"/>
              <a:buChar char="•"/>
            </a:pPr>
            <a:r>
              <a:rPr lang="en-US" dirty="0" err="1" smtClean="0"/>
              <a:t>Vmax</a:t>
            </a:r>
            <a:r>
              <a:rPr lang="en-US" dirty="0" smtClean="0"/>
              <a:t>: 3.6V</a:t>
            </a:r>
          </a:p>
          <a:p>
            <a:pPr marL="1200150" lvl="2" indent="-285750">
              <a:buFont typeface="Arial" panose="020B0604020202020204" pitchFamily="34" charset="0"/>
              <a:buChar char="•"/>
            </a:pPr>
            <a:r>
              <a:rPr lang="en-US" dirty="0" err="1" smtClean="0"/>
              <a:t>Vmin</a:t>
            </a:r>
            <a:r>
              <a:rPr lang="en-US" dirty="0" smtClean="0"/>
              <a:t>: 2.7V (operating)</a:t>
            </a:r>
          </a:p>
          <a:p>
            <a:pPr marL="1200150" lvl="2" indent="-285750">
              <a:buFont typeface="Arial" panose="020B0604020202020204" pitchFamily="34" charset="0"/>
              <a:buChar char="•"/>
            </a:pPr>
            <a:r>
              <a:rPr lang="en-US" dirty="0" err="1" smtClean="0"/>
              <a:t>Vmin</a:t>
            </a:r>
            <a:r>
              <a:rPr lang="en-US" dirty="0" smtClean="0"/>
              <a:t>: 2.0V (Idle/Read)</a:t>
            </a:r>
          </a:p>
          <a:p>
            <a:endParaRPr lang="en-US" dirty="0"/>
          </a:p>
        </p:txBody>
      </p:sp>
    </p:spTree>
    <p:extLst>
      <p:ext uri="{BB962C8B-B14F-4D97-AF65-F5344CB8AC3E}">
        <p14:creationId xmlns:p14="http://schemas.microsoft.com/office/powerpoint/2010/main" val="1271606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3200" dirty="0" smtClean="0"/>
              <a:t>Assumptions and Methods</a:t>
            </a:r>
            <a:endParaRPr lang="en-US" sz="4000" dirty="0"/>
          </a:p>
        </p:txBody>
      </p:sp>
      <p:sp>
        <p:nvSpPr>
          <p:cNvPr id="3" name="Content Placeholder 2"/>
          <p:cNvSpPr>
            <a:spLocks noGrp="1"/>
          </p:cNvSpPr>
          <p:nvPr>
            <p:ph idx="1"/>
          </p:nvPr>
        </p:nvSpPr>
        <p:spPr>
          <a:xfrm>
            <a:off x="1074839" y="1166801"/>
            <a:ext cx="7556485" cy="4959362"/>
          </a:xfrm>
        </p:spPr>
        <p:txBody>
          <a:bodyPr>
            <a:normAutofit lnSpcReduction="10000"/>
          </a:bodyPr>
          <a:lstStyle/>
          <a:p>
            <a:r>
              <a:rPr lang="en-US" sz="2900" dirty="0" smtClean="0"/>
              <a:t>Assumptions</a:t>
            </a:r>
            <a:endParaRPr lang="en-US" sz="3300" dirty="0"/>
          </a:p>
          <a:p>
            <a:pPr lvl="1"/>
            <a:r>
              <a:rPr lang="en-US" sz="1900" dirty="0"/>
              <a:t>Measurements are for the set of peripherals (not individually metered)</a:t>
            </a:r>
          </a:p>
          <a:p>
            <a:pPr lvl="1"/>
            <a:r>
              <a:rPr lang="en-US" sz="1900" dirty="0" smtClean="0"/>
              <a:t>Only Datasheet </a:t>
            </a:r>
            <a:r>
              <a:rPr lang="en-US" sz="1900" dirty="0"/>
              <a:t>specifications </a:t>
            </a:r>
            <a:r>
              <a:rPr lang="en-US" sz="1900" dirty="0" smtClean="0"/>
              <a:t>form the peripheral power profile</a:t>
            </a:r>
            <a:endParaRPr lang="en-US" sz="1900" dirty="0"/>
          </a:p>
          <a:p>
            <a:pPr lvl="1"/>
            <a:r>
              <a:rPr lang="en-US" sz="1900" dirty="0"/>
              <a:t>Matched signaling voltages between MCU and </a:t>
            </a:r>
            <a:r>
              <a:rPr lang="en-US" sz="1900" dirty="0" smtClean="0"/>
              <a:t>peripheral</a:t>
            </a:r>
          </a:p>
          <a:p>
            <a:pPr lvl="1"/>
            <a:endParaRPr lang="en-US" dirty="0"/>
          </a:p>
          <a:p>
            <a:r>
              <a:rPr lang="en-US" dirty="0"/>
              <a:t>Test setup</a:t>
            </a:r>
          </a:p>
          <a:p>
            <a:pPr lvl="1"/>
            <a:r>
              <a:rPr lang="en-US" sz="1900" dirty="0"/>
              <a:t>Tests use random data and </a:t>
            </a:r>
            <a:r>
              <a:rPr lang="en-US" sz="1900" dirty="0" smtClean="0"/>
              <a:t>addresses for memory devices</a:t>
            </a:r>
          </a:p>
          <a:p>
            <a:pPr lvl="1"/>
            <a:r>
              <a:rPr lang="en-US" sz="1900" dirty="0" smtClean="0"/>
              <a:t>Average </a:t>
            </a:r>
            <a:r>
              <a:rPr lang="en-US" sz="1900" dirty="0"/>
              <a:t>2048 test </a:t>
            </a:r>
            <a:r>
              <a:rPr lang="en-US" sz="1900" dirty="0" smtClean="0"/>
              <a:t>results</a:t>
            </a:r>
          </a:p>
          <a:p>
            <a:pPr lvl="2"/>
            <a:r>
              <a:rPr lang="en-US" sz="1900" dirty="0" smtClean="0"/>
              <a:t>Should be deterministic as possible</a:t>
            </a:r>
          </a:p>
          <a:p>
            <a:pPr lvl="1"/>
            <a:r>
              <a:rPr lang="en-US" sz="1900" dirty="0" smtClean="0"/>
              <a:t>Use as high a sampling frequency as the operation will allow</a:t>
            </a:r>
          </a:p>
          <a:p>
            <a:pPr lvl="2"/>
            <a:r>
              <a:rPr lang="en-US" sz="1900" dirty="0" smtClean="0"/>
              <a:t>Buffer size is 10240 samples * 4 channels including state</a:t>
            </a:r>
          </a:p>
          <a:p>
            <a:pPr lvl="2"/>
            <a:r>
              <a:rPr lang="en-US" sz="1900" dirty="0" smtClean="0"/>
              <a:t>Therefore a 10ms test can use about a 1us sample rate</a:t>
            </a:r>
            <a:endParaRPr lang="en-US" sz="1900" dirty="0"/>
          </a:p>
        </p:txBody>
      </p:sp>
    </p:spTree>
    <p:extLst>
      <p:ext uri="{BB962C8B-B14F-4D97-AF65-F5344CB8AC3E}">
        <p14:creationId xmlns:p14="http://schemas.microsoft.com/office/powerpoint/2010/main" val="3918360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123" y="273050"/>
            <a:ext cx="3266029" cy="394240"/>
          </a:xfrm>
        </p:spPr>
        <p:txBody>
          <a:bodyPr/>
          <a:lstStyle/>
          <a:p>
            <a:r>
              <a:rPr lang="en-US" dirty="0" smtClean="0"/>
              <a:t>Peripheral Power Profiles</a:t>
            </a:r>
            <a:endParaRPr lang="en-US" dirty="0"/>
          </a:p>
        </p:txBody>
      </p:sp>
      <p:sp>
        <p:nvSpPr>
          <p:cNvPr id="4" name="Text Placeholder 3"/>
          <p:cNvSpPr>
            <a:spLocks noGrp="1"/>
          </p:cNvSpPr>
          <p:nvPr>
            <p:ph type="body" sz="half" idx="2"/>
          </p:nvPr>
        </p:nvSpPr>
        <p:spPr>
          <a:xfrm>
            <a:off x="817123" y="723900"/>
            <a:ext cx="7205893" cy="5402264"/>
          </a:xfrm>
        </p:spPr>
        <p:txBody>
          <a:bodyPr>
            <a:noAutofit/>
          </a:bodyPr>
          <a:lstStyle/>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Each </a:t>
            </a:r>
            <a:r>
              <a:rPr lang="en-US" sz="2000" u="sng" dirty="0" smtClean="0"/>
              <a:t>device driver </a:t>
            </a:r>
            <a:r>
              <a:rPr lang="en-US" sz="2000" dirty="0" smtClean="0"/>
              <a:t>contains a lookup table of state-voltage pairs</a:t>
            </a:r>
          </a:p>
          <a:p>
            <a:endParaRPr lang="en-US" sz="2000" dirty="0"/>
          </a:p>
          <a:p>
            <a:endParaRPr lang="en-US" sz="2000" dirty="0" smtClean="0"/>
          </a:p>
          <a:p>
            <a:endParaRPr lang="en-US" sz="2000" dirty="0"/>
          </a:p>
          <a:p>
            <a:pPr marL="285750" indent="-285750">
              <a:buFont typeface="Arial" panose="020B0604020202020204" pitchFamily="34" charset="0"/>
              <a:buChar char="•"/>
            </a:pPr>
            <a:r>
              <a:rPr lang="en-US" sz="2000" dirty="0" smtClean="0"/>
              <a:t>As the device enters a new state, the voltage is changed to correspond with the requirements of that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smtClean="0"/>
              <a:t>Setup the onboard peripheral to correspond with the ability of the device</a:t>
            </a:r>
          </a:p>
        </p:txBody>
      </p:sp>
      <p:pic>
        <p:nvPicPr>
          <p:cNvPr id="6" name="Picture 5"/>
          <p:cNvPicPr>
            <a:picLocks noChangeAspect="1"/>
          </p:cNvPicPr>
          <p:nvPr/>
        </p:nvPicPr>
        <p:blipFill>
          <a:blip r:embed="rId2"/>
          <a:stretch>
            <a:fillRect/>
          </a:stretch>
        </p:blipFill>
        <p:spPr>
          <a:xfrm>
            <a:off x="1174541" y="823509"/>
            <a:ext cx="6848475" cy="1447800"/>
          </a:xfrm>
          <a:prstGeom prst="rect">
            <a:avLst/>
          </a:prstGeom>
        </p:spPr>
      </p:pic>
      <p:pic>
        <p:nvPicPr>
          <p:cNvPr id="7" name="Picture 6"/>
          <p:cNvPicPr>
            <a:picLocks noChangeAspect="1"/>
          </p:cNvPicPr>
          <p:nvPr/>
        </p:nvPicPr>
        <p:blipFill>
          <a:blip r:embed="rId3"/>
          <a:stretch>
            <a:fillRect/>
          </a:stretch>
        </p:blipFill>
        <p:spPr>
          <a:xfrm>
            <a:off x="1162510" y="2370919"/>
            <a:ext cx="6762750" cy="1876425"/>
          </a:xfrm>
          <a:prstGeom prst="rect">
            <a:avLst/>
          </a:prstGeom>
        </p:spPr>
      </p:pic>
      <p:pic>
        <p:nvPicPr>
          <p:cNvPr id="8" name="Picture 7"/>
          <p:cNvPicPr>
            <a:picLocks noChangeAspect="1"/>
          </p:cNvPicPr>
          <p:nvPr/>
        </p:nvPicPr>
        <p:blipFill>
          <a:blip r:embed="rId4"/>
          <a:stretch>
            <a:fillRect/>
          </a:stretch>
        </p:blipFill>
        <p:spPr>
          <a:xfrm>
            <a:off x="1162510" y="4346954"/>
            <a:ext cx="6638925" cy="1495425"/>
          </a:xfrm>
          <a:prstGeom prst="rect">
            <a:avLst/>
          </a:prstGeom>
        </p:spPr>
      </p:pic>
    </p:spTree>
    <p:extLst>
      <p:ext uri="{BB962C8B-B14F-4D97-AF65-F5344CB8AC3E}">
        <p14:creationId xmlns:p14="http://schemas.microsoft.com/office/powerpoint/2010/main" val="30022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Microchip 25AA512 EEPROM</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85750" indent="-285750">
                  <a:buFont typeface="Arial" panose="020B0604020202020204" pitchFamily="34" charset="0"/>
                  <a:buChar char="•"/>
                </a:pPr>
                <a:r>
                  <a:rPr lang="en-US" sz="1200" dirty="0" smtClean="0"/>
                  <a:t>128bytes written and verified at 7.5MHz</a:t>
                </a:r>
              </a:p>
              <a:p>
                <a:pPr marL="285750" indent="-285750">
                  <a:buFont typeface="Arial" panose="020B0604020202020204" pitchFamily="34" charset="0"/>
                  <a:buChar char="•"/>
                </a:pPr>
                <a14:m>
                  <m:oMath xmlns:m="http://schemas.openxmlformats.org/officeDocument/2006/math">
                    <m:r>
                      <a:rPr lang="en-US" sz="1200" b="0" i="1" smtClean="0">
                        <a:latin typeface="Cambria Math" panose="02040503050406030204" pitchFamily="18" charset="0"/>
                      </a:rPr>
                      <m:t>𝐼</m:t>
                    </m:r>
                    <m:r>
                      <a:rPr lang="en-US" sz="1200" b="0" i="1" smtClean="0">
                        <a:latin typeface="Cambria Math" panose="02040503050406030204" pitchFamily="18" charset="0"/>
                      </a:rPr>
                      <m:t>=</m:t>
                    </m:r>
                    <m:r>
                      <a:rPr lang="en-US" sz="1200" b="0" i="1" smtClean="0">
                        <a:latin typeface="Cambria Math" panose="02040503050406030204" pitchFamily="18" charset="0"/>
                      </a:rPr>
                      <m:t>𝐶</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𝑑𝑣</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0</m:t>
                        </m:r>
                      </m:sub>
                    </m:sSub>
                    <m:sSup>
                      <m:sSupPr>
                        <m:ctrlPr>
                          <a:rPr lang="en-US" sz="1200" i="1">
                            <a:latin typeface="Cambria Math" panose="02040503050406030204" pitchFamily="18" charset="0"/>
                          </a:rPr>
                        </m:ctrlPr>
                      </m:sSupPr>
                      <m:e>
                        <m:r>
                          <a:rPr lang="en-US" sz="1200" i="1">
                            <a:latin typeface="Cambria Math"/>
                          </a:rPr>
                          <m:t>𝑒</m:t>
                        </m:r>
                      </m:e>
                      <m:sup>
                        <m:f>
                          <m:fPr>
                            <m:ctrlPr>
                              <a:rPr lang="en-US" sz="1200" i="1">
                                <a:latin typeface="Cambria Math" panose="02040503050406030204" pitchFamily="18" charset="0"/>
                              </a:rPr>
                            </m:ctrlPr>
                          </m:fPr>
                          <m:num>
                            <m:r>
                              <a:rPr lang="en-US" sz="1200" i="1">
                                <a:latin typeface="Cambria Math"/>
                              </a:rPr>
                              <m:t>−</m:t>
                            </m:r>
                            <m:r>
                              <a:rPr lang="en-US" sz="1200" i="1">
                                <a:latin typeface="Cambria Math"/>
                              </a:rPr>
                              <m:t>𝑡</m:t>
                            </m:r>
                          </m:num>
                          <m:den>
                            <m:r>
                              <a:rPr lang="en-US" sz="1200" i="1">
                                <a:latin typeface="Cambria Math"/>
                              </a:rPr>
                              <m:t>𝑅𝐶</m:t>
                            </m:r>
                          </m:den>
                        </m:f>
                      </m:sup>
                    </m:sSup>
                  </m:oMath>
                </a14:m>
                <a:endParaRPr lang="en-US" sz="1200" dirty="0" smtClean="0"/>
              </a:p>
              <a:p>
                <a:pPr marL="285750" indent="-285750">
                  <a:buFont typeface="Arial" panose="020B0604020202020204" pitchFamily="34" charset="0"/>
                  <a:buChar char="•"/>
                </a:pPr>
                <a:r>
                  <a:rPr lang="en-US" sz="1200" dirty="0" smtClean="0"/>
                  <a:t>Voltage spike @ 1ms hits approximately 20mA, is measured and integrated</a:t>
                </a:r>
                <a:endParaRPr lang="en-US" sz="1200" dirty="0"/>
              </a:p>
              <a:p>
                <a:endParaRPr lang="en-US" dirty="0" smtClean="0"/>
              </a:p>
              <a:p>
                <a:endParaRPr lang="en-US" dirty="0"/>
              </a:p>
              <a:p>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en-US">
                    <a:noFill/>
                  </a:rPr>
                  <a:t> </a:t>
                </a:r>
              </a:p>
            </p:txBody>
          </p:sp>
        </mc:Fallback>
      </mc:AlternateContent>
      <p:pic>
        <p:nvPicPr>
          <p:cNvPr id="5" name="Content Placeholder 4" descr="test11-1"/>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096531" y="1435100"/>
            <a:ext cx="2986621" cy="190881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30850004"/>
              </p:ext>
            </p:extLst>
          </p:nvPr>
        </p:nvGraphicFramePr>
        <p:xfrm>
          <a:off x="1416685" y="5013643"/>
          <a:ext cx="2574925" cy="853440"/>
        </p:xfrm>
        <a:graphic>
          <a:graphicData uri="http://schemas.openxmlformats.org/drawingml/2006/table">
            <a:tbl>
              <a:tblPr firstRow="1" firstCol="1" bandRow="1"/>
              <a:tblGrid>
                <a:gridCol w="466090"/>
                <a:gridCol w="688340"/>
                <a:gridCol w="734060"/>
                <a:gridCol w="686435"/>
              </a:tblGrid>
              <a:tr h="0">
                <a:tc>
                  <a:txBody>
                    <a:bodyPr/>
                    <a:lstStyle/>
                    <a:p>
                      <a:pPr marL="0" marR="0" algn="ctr">
                        <a:spcBef>
                          <a:spcPts val="0"/>
                        </a:spcBef>
                        <a:spcAft>
                          <a:spcPts val="0"/>
                        </a:spcAft>
                      </a:pPr>
                      <a:r>
                        <a:rPr lang="en-US" sz="800" b="1" dirty="0">
                          <a:effectLst/>
                          <a:latin typeface="Times New Roman"/>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Static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3.49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-65.91%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Write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13.79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29.47%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64.59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33.71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-47.80%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17.40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8.81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7.96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-9.57%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115.02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80.43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Times New Roman"/>
                          <a:ea typeface="MS Mincho"/>
                          <a:cs typeface="Times New Roman"/>
                        </a:rPr>
                        <a:t>-30.07%</a:t>
                      </a:r>
                      <a:endParaRPr lang="en-US" sz="800"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1211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Numonyx</a:t>
            </a:r>
            <a:r>
              <a:rPr lang="en-US" dirty="0" smtClean="0"/>
              <a:t> 25PX16 Serial Flash</a:t>
            </a:r>
            <a:endParaRPr lang="en-US" dirty="0"/>
          </a:p>
        </p:txBody>
      </p:sp>
      <p:sp>
        <p:nvSpPr>
          <p:cNvPr id="4" name="Text Placeholder 3"/>
          <p:cNvSpPr>
            <a:spLocks noGrp="1"/>
          </p:cNvSpPr>
          <p:nvPr>
            <p:ph type="body" sz="half" idx="2"/>
          </p:nvPr>
        </p:nvSpPr>
        <p:spPr>
          <a:xfrm>
            <a:off x="1074839" y="1435100"/>
            <a:ext cx="3008313" cy="50927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000" dirty="0" smtClean="0"/>
              <a:t>Read 4K subsector, modify 128B within the (cached) subsector</a:t>
            </a:r>
          </a:p>
          <a:p>
            <a:pPr marL="285750" indent="-285750">
              <a:buFont typeface="Arial" panose="020B0604020202020204" pitchFamily="34" charset="0"/>
              <a:buChar char="•"/>
            </a:pPr>
            <a:r>
              <a:rPr lang="en-US" sz="1000" dirty="0" smtClean="0"/>
              <a:t>Rewrite the subsector 1 page (256B) at a time</a:t>
            </a:r>
          </a:p>
          <a:p>
            <a:pPr marL="285750" indent="-285750">
              <a:buFont typeface="Arial" panose="020B0604020202020204" pitchFamily="34" charset="0"/>
              <a:buChar char="•"/>
            </a:pPr>
            <a:r>
              <a:rPr lang="en-US" sz="1000" dirty="0" smtClean="0"/>
              <a:t>Read the 4K subsector, verify against the cached copy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r>
              <a:rPr lang="en-US" sz="1000" dirty="0" smtClean="0"/>
              <a:t>	</a:t>
            </a:r>
            <a:r>
              <a:rPr lang="en-US" sz="800" dirty="0" smtClean="0"/>
              <a:t>*Accumulated Write and Wait States</a:t>
            </a:r>
            <a:endParaRPr lang="en-US" sz="1000" dirty="0" smtClean="0"/>
          </a:p>
          <a:p>
            <a:endParaRPr lang="en-US" dirty="0"/>
          </a:p>
          <a:p>
            <a:endParaRPr lang="en-US" dirty="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074839" y="1435100"/>
            <a:ext cx="2743200" cy="21971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378384104"/>
              </p:ext>
            </p:extLst>
          </p:nvPr>
        </p:nvGraphicFramePr>
        <p:xfrm>
          <a:off x="1363764" y="4923903"/>
          <a:ext cx="2454275" cy="1097280"/>
        </p:xfrm>
        <a:graphic>
          <a:graphicData uri="http://schemas.openxmlformats.org/drawingml/2006/table">
            <a:tbl>
              <a:tblPr firstRow="1" firstCol="1" bandRow="1"/>
              <a:tblGrid>
                <a:gridCol w="493395"/>
                <a:gridCol w="678180"/>
                <a:gridCol w="720725"/>
                <a:gridCol w="561975"/>
              </a:tblGrid>
              <a:tr h="0">
                <a:tc>
                  <a:txBody>
                    <a:bodyPr/>
                    <a:lstStyle/>
                    <a:p>
                      <a:pPr marL="0" marR="0" algn="ctr">
                        <a:spcBef>
                          <a:spcPts val="0"/>
                        </a:spcBef>
                        <a:spcAft>
                          <a:spcPts val="0"/>
                        </a:spcAft>
                      </a:pPr>
                      <a:r>
                        <a:rPr lang="en-US" sz="800" b="1" dirty="0">
                          <a:effectLst/>
                          <a:latin typeface="Calibri"/>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Static (</a:t>
                      </a:r>
                      <a:r>
                        <a:rPr lang="en-US" sz="800" b="1" dirty="0" err="1">
                          <a:effectLst/>
                          <a:latin typeface="Calibri"/>
                          <a:ea typeface="MS Mincho"/>
                          <a:cs typeface="Times New Roman"/>
                        </a:rPr>
                        <a:t>uJ</a:t>
                      </a:r>
                      <a:r>
                        <a:rPr lang="en-US" sz="800" b="1" dirty="0">
                          <a:effectLst/>
                          <a:latin typeface="Calibri"/>
                          <a:ea typeface="MS Mincho"/>
                          <a:cs typeface="Times New Roman"/>
                        </a:rPr>
                        <a:t>)</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10.73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5.63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-47.58%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Read</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71.51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72.36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1.19%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Erase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-0.13%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dirty="0">
                          <a:effectLst/>
                          <a:latin typeface="Calibri"/>
                          <a:ea typeface="MS Mincho"/>
                          <a:cs typeface="Times New Roman"/>
                        </a:rPr>
                        <a:t>Write*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89.48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99.16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10.82%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574.84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365.75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-36.37%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83.78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52.77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-37.02%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38.92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38.20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2666.18</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1614.57</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-39.44%</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9" name="Content Placeholder 8"/>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spTree>
    <p:extLst>
      <p:ext uri="{BB962C8B-B14F-4D97-AF65-F5344CB8AC3E}">
        <p14:creationId xmlns:p14="http://schemas.microsoft.com/office/powerpoint/2010/main" val="396452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Micro-SD Card (SPI Mode) Write Operation</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Protocol is polling based, making it difficult to conform to our assumption that all communication takes place at the same voltage … but not impossible</a:t>
            </a:r>
          </a:p>
          <a:p>
            <a:pPr marL="285750" indent="-285750">
              <a:buFont typeface="Arial" panose="020B0604020202020204" pitchFamily="34" charset="0"/>
              <a:buChar char="•"/>
            </a:pPr>
            <a:endParaRPr lang="en-US" dirty="0"/>
          </a:p>
        </p:txBody>
      </p:sp>
      <p:sp>
        <p:nvSpPr>
          <p:cNvPr id="7" name="Alternate Process 1"/>
          <p:cNvSpPr/>
          <p:nvPr/>
        </p:nvSpPr>
        <p:spPr>
          <a:xfrm>
            <a:off x="3019377" y="1131440"/>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Power Up</a:t>
            </a:r>
          </a:p>
          <a:p>
            <a:pPr algn="ctr"/>
            <a:r>
              <a:rPr lang="en-US" sz="1000" dirty="0" smtClean="0">
                <a:latin typeface="Times New Roman" panose="02020603050405020304" pitchFamily="18" charset="0"/>
                <a:cs typeface="Times New Roman" panose="02020603050405020304" pitchFamily="18" charset="0"/>
              </a:rPr>
              <a:t>(1ms &lt; t &lt; 35ms)</a:t>
            </a:r>
            <a:endParaRPr lang="en-US" sz="1000" dirty="0">
              <a:latin typeface="Times New Roman" panose="02020603050405020304" pitchFamily="18" charset="0"/>
              <a:cs typeface="Times New Roman" panose="02020603050405020304" pitchFamily="18" charset="0"/>
            </a:endParaRPr>
          </a:p>
        </p:txBody>
      </p:sp>
      <p:sp>
        <p:nvSpPr>
          <p:cNvPr id="8" name="Alternate Process 3"/>
          <p:cNvSpPr/>
          <p:nvPr/>
        </p:nvSpPr>
        <p:spPr>
          <a:xfrm>
            <a:off x="3019377" y="1848139"/>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Initialize</a:t>
            </a:r>
          </a:p>
          <a:p>
            <a:pPr algn="ctr"/>
            <a:r>
              <a:rPr lang="en-US" sz="1000" dirty="0" smtClean="0">
                <a:latin typeface="Times New Roman" panose="02020603050405020304" pitchFamily="18" charset="0"/>
                <a:cs typeface="Times New Roman" panose="02020603050405020304" pitchFamily="18" charset="0"/>
              </a:rPr>
              <a:t>(10ms &lt; t &lt; 1000ms)</a:t>
            </a:r>
            <a:endParaRPr lang="en-US" sz="1000" dirty="0">
              <a:latin typeface="Times New Roman" panose="02020603050405020304" pitchFamily="18" charset="0"/>
              <a:cs typeface="Times New Roman" panose="02020603050405020304" pitchFamily="18" charset="0"/>
            </a:endParaRPr>
          </a:p>
        </p:txBody>
      </p:sp>
      <p:sp>
        <p:nvSpPr>
          <p:cNvPr id="9" name="Alternate Process 6"/>
          <p:cNvSpPr/>
          <p:nvPr/>
        </p:nvSpPr>
        <p:spPr>
          <a:xfrm>
            <a:off x="3065969" y="3447547"/>
            <a:ext cx="11153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Poll</a:t>
            </a:r>
          </a:p>
          <a:p>
            <a:pPr algn="ctr"/>
            <a:r>
              <a:rPr lang="en-US" sz="1000" dirty="0" smtClean="0">
                <a:latin typeface="Times New Roman" panose="02020603050405020304" pitchFamily="18" charset="0"/>
                <a:cs typeface="Times New Roman" panose="02020603050405020304" pitchFamily="18" charset="0"/>
              </a:rPr>
              <a:t>(0 &lt; t &lt; 250ms)</a:t>
            </a:r>
            <a:endParaRPr lang="en-US" sz="1000" dirty="0">
              <a:latin typeface="Times New Roman" panose="02020603050405020304" pitchFamily="18" charset="0"/>
              <a:cs typeface="Times New Roman" panose="02020603050405020304" pitchFamily="18" charset="0"/>
            </a:endParaRPr>
          </a:p>
        </p:txBody>
      </p:sp>
      <p:cxnSp>
        <p:nvCxnSpPr>
          <p:cNvPr id="10" name="Straight Arrow Connector 9"/>
          <p:cNvCxnSpPr>
            <a:stCxn id="7" idx="2"/>
            <a:endCxn id="8" idx="0"/>
          </p:cNvCxnSpPr>
          <p:nvPr/>
        </p:nvCxnSpPr>
        <p:spPr>
          <a:xfrm>
            <a:off x="3702000" y="1671196"/>
            <a:ext cx="0" cy="17694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1" name="Alternate Process 61"/>
          <p:cNvSpPr/>
          <p:nvPr/>
        </p:nvSpPr>
        <p:spPr>
          <a:xfrm>
            <a:off x="4772529" y="2731506"/>
            <a:ext cx="682626"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Idle</a:t>
            </a:r>
            <a:endParaRPr lang="en-US" sz="1200" dirty="0">
              <a:latin typeface="Times New Roman" panose="02020603050405020304" pitchFamily="18" charset="0"/>
              <a:cs typeface="Times New Roman" panose="02020603050405020304" pitchFamily="18" charset="0"/>
            </a:endParaRPr>
          </a:p>
        </p:txBody>
      </p:sp>
      <p:sp>
        <p:nvSpPr>
          <p:cNvPr id="12" name="Alternate Process 20"/>
          <p:cNvSpPr/>
          <p:nvPr/>
        </p:nvSpPr>
        <p:spPr>
          <a:xfrm>
            <a:off x="3065969" y="2731506"/>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Write Command</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13" name="Straight Arrow Connector 12"/>
          <p:cNvCxnSpPr>
            <a:stCxn id="11" idx="1"/>
            <a:endCxn id="12" idx="3"/>
          </p:cNvCxnSpPr>
          <p:nvPr/>
        </p:nvCxnSpPr>
        <p:spPr>
          <a:xfrm flipH="1">
            <a:off x="4431219" y="3001381"/>
            <a:ext cx="34131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3"/>
          </p:cNvCxnSpPr>
          <p:nvPr/>
        </p:nvCxnSpPr>
        <p:spPr>
          <a:xfrm flipV="1">
            <a:off x="4181319" y="3717421"/>
            <a:ext cx="233130" cy="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 name="Curved Connector 14"/>
          <p:cNvCxnSpPr>
            <a:stCxn id="9" idx="3"/>
            <a:endCxn id="9" idx="2"/>
          </p:cNvCxnSpPr>
          <p:nvPr/>
        </p:nvCxnSpPr>
        <p:spPr>
          <a:xfrm flipH="1">
            <a:off x="3623644" y="3717422"/>
            <a:ext cx="557676" cy="269875"/>
          </a:xfrm>
          <a:prstGeom prst="bentConnector4">
            <a:avLst>
              <a:gd name="adj1" fmla="val -13664"/>
              <a:gd name="adj2" fmla="val 184706"/>
            </a:avLst>
          </a:prstGeom>
          <a:ln>
            <a:tailEnd type="arrow"/>
          </a:ln>
        </p:spPr>
        <p:style>
          <a:lnRef idx="2">
            <a:schemeClr val="dk1"/>
          </a:lnRef>
          <a:fillRef idx="1">
            <a:schemeClr val="lt1"/>
          </a:fillRef>
          <a:effectRef idx="0">
            <a:schemeClr val="dk1"/>
          </a:effectRef>
          <a:fontRef idx="minor">
            <a:schemeClr val="dk1"/>
          </a:fontRef>
        </p:style>
      </p:cxnSp>
      <p:cxnSp>
        <p:nvCxnSpPr>
          <p:cNvPr id="16" name="Curved Connector 17"/>
          <p:cNvCxnSpPr>
            <a:stCxn id="8" idx="2"/>
            <a:endCxn id="11" idx="0"/>
          </p:cNvCxnSpPr>
          <p:nvPr/>
        </p:nvCxnSpPr>
        <p:spPr>
          <a:xfrm rot="16200000" flipH="1">
            <a:off x="4236116" y="1853776"/>
            <a:ext cx="343617" cy="1411842"/>
          </a:xfrm>
          <a:prstGeom prst="bentConnector3">
            <a:avLst/>
          </a:prstGeom>
          <a:ln>
            <a:tailEnd type="arrow"/>
          </a:ln>
        </p:spPr>
        <p:style>
          <a:lnRef idx="2">
            <a:schemeClr val="dk1"/>
          </a:lnRef>
          <a:fillRef idx="1">
            <a:schemeClr val="lt1"/>
          </a:fillRef>
          <a:effectRef idx="0">
            <a:schemeClr val="dk1"/>
          </a:effectRef>
          <a:fontRef idx="minor">
            <a:schemeClr val="dk1"/>
          </a:fontRef>
        </p:style>
      </p:cxnSp>
      <p:sp>
        <p:nvSpPr>
          <p:cNvPr id="17" name="Alternate Process 3"/>
          <p:cNvSpPr/>
          <p:nvPr/>
        </p:nvSpPr>
        <p:spPr>
          <a:xfrm>
            <a:off x="4560283" y="1835179"/>
            <a:ext cx="1107125"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Enter / Exit Power Down</a:t>
            </a:r>
            <a:r>
              <a:rPr lang="en-US" sz="1000" dirty="0" smtClean="0">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p:txBody>
      </p:sp>
      <p:cxnSp>
        <p:nvCxnSpPr>
          <p:cNvPr id="18" name="Straight Arrow Connector 37"/>
          <p:cNvCxnSpPr>
            <a:stCxn id="17" idx="2"/>
            <a:endCxn id="11" idx="0"/>
          </p:cNvCxnSpPr>
          <p:nvPr/>
        </p:nvCxnSpPr>
        <p:spPr>
          <a:xfrm rot="5400000">
            <a:off x="4935556" y="2553215"/>
            <a:ext cx="356577" cy="4"/>
          </a:xfrm>
          <a:prstGeom prst="bentConnector3">
            <a:avLst/>
          </a:prstGeom>
          <a:ln>
            <a:headEnd type="arrow"/>
            <a:tailEnd type="arrow"/>
          </a:ln>
        </p:spPr>
        <p:style>
          <a:lnRef idx="2">
            <a:schemeClr val="dk1"/>
          </a:lnRef>
          <a:fillRef idx="1">
            <a:schemeClr val="lt1"/>
          </a:fillRef>
          <a:effectRef idx="0">
            <a:schemeClr val="dk1"/>
          </a:effectRef>
          <a:fontRef idx="minor">
            <a:schemeClr val="dk1"/>
          </a:fontRef>
        </p:style>
      </p:cxnSp>
      <p:sp>
        <p:nvSpPr>
          <p:cNvPr id="19" name="Alternate Process 20"/>
          <p:cNvSpPr/>
          <p:nvPr/>
        </p:nvSpPr>
        <p:spPr>
          <a:xfrm>
            <a:off x="4431221" y="3444661"/>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Read (Verify)</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20" name="Straight Arrow Connector 19"/>
          <p:cNvCxnSpPr>
            <a:stCxn id="19" idx="0"/>
            <a:endCxn id="11" idx="2"/>
          </p:cNvCxnSpPr>
          <p:nvPr/>
        </p:nvCxnSpPr>
        <p:spPr>
          <a:xfrm flipH="1" flipV="1">
            <a:off x="5113842" y="3271256"/>
            <a:ext cx="4" cy="17340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898569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233862"/>
            <a:ext cx="5486400" cy="566738"/>
          </a:xfrm>
        </p:spPr>
        <p:txBody>
          <a:bodyPr/>
          <a:lstStyle/>
          <a:p>
            <a:pPr algn="ctr"/>
            <a:r>
              <a:rPr lang="en-US" dirty="0" smtClean="0"/>
              <a:t>SD-Card Timing Variations</a:t>
            </a:r>
            <a:endParaRPr lang="en-US" dirty="0"/>
          </a:p>
        </p:txBody>
      </p:sp>
      <p:sp>
        <p:nvSpPr>
          <p:cNvPr id="4" name="Text Placeholder 3"/>
          <p:cNvSpPr>
            <a:spLocks noGrp="1"/>
          </p:cNvSpPr>
          <p:nvPr>
            <p:ph type="body" sz="half" idx="2"/>
          </p:nvPr>
        </p:nvSpPr>
        <p:spPr>
          <a:xfrm>
            <a:off x="1792288" y="4800600"/>
            <a:ext cx="5486400" cy="1371600"/>
          </a:xfrm>
        </p:spPr>
        <p:txBody>
          <a:bodyPr/>
          <a:lstStyle/>
          <a:p>
            <a:pPr marL="285750" indent="-285750">
              <a:buFont typeface="Arial" panose="020B0604020202020204" pitchFamily="34" charset="0"/>
              <a:buChar char="•"/>
            </a:pPr>
            <a:r>
              <a:rPr lang="en-US" dirty="0" smtClean="0"/>
              <a:t>These tests tend to be non-deterministic because of the SD-Card protocol and onboard MMU.</a:t>
            </a:r>
          </a:p>
          <a:p>
            <a:pPr marL="285750" indent="-285750">
              <a:buFont typeface="Arial" panose="020B0604020202020204" pitchFamily="34" charset="0"/>
              <a:buChar char="•"/>
            </a:pPr>
            <a:r>
              <a:rPr lang="en-US" dirty="0" smtClean="0"/>
              <a:t>Some operations complete near the 160ms mark, some near the 180ms mark.</a:t>
            </a:r>
          </a:p>
          <a:p>
            <a:pPr marL="285750" indent="-285750">
              <a:buFont typeface="Arial" panose="020B0604020202020204" pitchFamily="34" charset="0"/>
              <a:buChar char="•"/>
            </a:pPr>
            <a:r>
              <a:rPr lang="en-US" dirty="0" smtClean="0"/>
              <a:t>Optimizing the wake-up-and-poll time is under further research</a:t>
            </a:r>
            <a:endParaRPr lang="en-US" dirty="0"/>
          </a:p>
        </p:txBody>
      </p:sp>
      <p:sp>
        <p:nvSpPr>
          <p:cNvPr id="6" name="Picture Placeholder 5"/>
          <p:cNvSpPr>
            <a:spLocks noGrp="1"/>
          </p:cNvSpPr>
          <p:nvPr>
            <p:ph type="pic" idx="1"/>
          </p:nvPr>
        </p:nvSpPr>
        <p:spPr>
          <a:xfrm>
            <a:off x="1792288" y="612775"/>
            <a:ext cx="5486400" cy="3585845"/>
          </a:xfrm>
        </p:spPr>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792288" y="612775"/>
            <a:ext cx="5486400" cy="3585845"/>
          </a:xfrm>
          <a:prstGeom prst="rect">
            <a:avLst/>
          </a:prstGeom>
          <a:noFill/>
          <a:ln>
            <a:noFill/>
          </a:ln>
        </p:spPr>
      </p:pic>
    </p:spTree>
    <p:extLst>
      <p:ext uri="{BB962C8B-B14F-4D97-AF65-F5344CB8AC3E}">
        <p14:creationId xmlns:p14="http://schemas.microsoft.com/office/powerpoint/2010/main" val="1170449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Sandisk</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Lexar Micro-SD Card</a:t>
            </a:r>
            <a:endParaRPr lang="en-US" dirty="0"/>
          </a:p>
        </p:txBody>
      </p:sp>
      <p:pic>
        <p:nvPicPr>
          <p:cNvPr id="10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603001466"/>
              </p:ext>
            </p:extLst>
          </p:nvPr>
        </p:nvGraphicFramePr>
        <p:xfrm>
          <a:off x="5005991" y="782392"/>
          <a:ext cx="3352801" cy="1200150"/>
        </p:xfrm>
        <a:graphic>
          <a:graphicData uri="http://schemas.openxmlformats.org/drawingml/2006/table">
            <a:tbl>
              <a:tblPr/>
              <a:tblGrid>
                <a:gridCol w="1017248"/>
                <a:gridCol w="785912"/>
                <a:gridCol w="798588"/>
                <a:gridCol w="751053"/>
              </a:tblGrid>
              <a:tr h="200025">
                <a:tc>
                  <a:txBody>
                    <a:bodyPr/>
                    <a:lstStyle/>
                    <a:p>
                      <a:pPr algn="l" fontAlgn="b"/>
                      <a:r>
                        <a:rPr lang="en-US" sz="1200" b="0" i="0" u="none" strike="noStrike" dirty="0">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a:rPr>
                        <a:t>Static (</a:t>
                      </a:r>
                      <a:r>
                        <a:rPr lang="en-US" sz="1200" b="0" i="0" u="none" strike="noStrike" dirty="0" err="1">
                          <a:solidFill>
                            <a:srgbClr val="000000"/>
                          </a:solidFill>
                          <a:effectLst/>
                          <a:latin typeface="Calibri"/>
                        </a:rPr>
                        <a:t>uJ</a:t>
                      </a:r>
                      <a:r>
                        <a:rPr lang="en-US" sz="1200" b="0" i="0" u="none" strike="noStrike" dirty="0">
                          <a:solidFill>
                            <a:srgbClr val="000000"/>
                          </a:solidFill>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124.09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-17.47%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16608.43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12558.83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56.87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16806.48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12752.54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-24.12%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048822789"/>
              </p:ext>
            </p:extLst>
          </p:nvPr>
        </p:nvGraphicFramePr>
        <p:xfrm>
          <a:off x="1261080" y="782392"/>
          <a:ext cx="3263900" cy="1200150"/>
        </p:xfrm>
        <a:graphic>
          <a:graphicData uri="http://schemas.openxmlformats.org/drawingml/2006/table">
            <a:tbl>
              <a:tblPr/>
              <a:tblGrid>
                <a:gridCol w="1028700"/>
                <a:gridCol w="762000"/>
                <a:gridCol w="8001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157.07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138.95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14021.97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10126.95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-27.78%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14295.38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10384.02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37382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SwissBit</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Kingston Micro-SD Card</a:t>
            </a:r>
            <a:endParaRPr lang="en-US" dirty="0"/>
          </a:p>
        </p:txBody>
      </p:sp>
      <p:pic>
        <p:nvPicPr>
          <p:cNvPr id="14" name="Content Placeholder 13"/>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p:spPr>
      </p:pic>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3903427690"/>
              </p:ext>
            </p:extLst>
          </p:nvPr>
        </p:nvGraphicFramePr>
        <p:xfrm>
          <a:off x="5196492" y="811231"/>
          <a:ext cx="3162300" cy="1200150"/>
        </p:xfrm>
        <a:graphic>
          <a:graphicData uri="http://schemas.openxmlformats.org/drawingml/2006/table">
            <a:tbl>
              <a:tblPr/>
              <a:tblGrid>
                <a:gridCol w="1016000"/>
                <a:gridCol w="660400"/>
                <a:gridCol w="8128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122.44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97.39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-20.46%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57.53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290.81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263.26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14399925"/>
              </p:ext>
            </p:extLst>
          </p:nvPr>
        </p:nvGraphicFramePr>
        <p:xfrm>
          <a:off x="1074839" y="811231"/>
          <a:ext cx="3505200" cy="1200150"/>
        </p:xfrm>
        <a:graphic>
          <a:graphicData uri="http://schemas.openxmlformats.org/drawingml/2006/table">
            <a:tbl>
              <a:tblPr/>
              <a:tblGrid>
                <a:gridCol w="1054100"/>
                <a:gridCol w="774700"/>
                <a:gridCol w="914400"/>
                <a:gridCol w="7620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3726.20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2839.78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74.58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3892.04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2981.62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-23.39%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41594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Honeywell HIH6130 Temperature / Humidity Sensor</a:t>
            </a:r>
            <a:endParaRPr lang="en-US" dirty="0"/>
          </a:p>
        </p:txBody>
      </p:sp>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100" dirty="0" smtClean="0"/>
              <a:t>I</a:t>
            </a:r>
            <a:r>
              <a:rPr lang="en-US" sz="1100" baseline="30000" dirty="0" smtClean="0"/>
              <a:t>2</a:t>
            </a:r>
            <a:r>
              <a:rPr lang="en-US" sz="1100" dirty="0" smtClean="0"/>
              <a:t>C devices operate in open-collector mode. The bus is pulled to the device </a:t>
            </a:r>
            <a:r>
              <a:rPr lang="en-US" sz="1100" dirty="0" err="1" smtClean="0"/>
              <a:t>Vdd</a:t>
            </a:r>
            <a:r>
              <a:rPr lang="en-US" sz="1100" dirty="0" smtClean="0"/>
              <a:t>.</a:t>
            </a:r>
          </a:p>
          <a:p>
            <a:pPr marL="285750" indent="-285750">
              <a:buFont typeface="Arial" panose="020B0604020202020204" pitchFamily="34" charset="0"/>
              <a:buChar char="•"/>
            </a:pPr>
            <a:r>
              <a:rPr lang="en-US" sz="1100" dirty="0" smtClean="0"/>
              <a:t>Therefore, only reading a response from the device requires matched voltages</a:t>
            </a:r>
          </a:p>
          <a:p>
            <a:pPr marL="285750" indent="-285750">
              <a:buFont typeface="Arial" panose="020B0604020202020204" pitchFamily="34" charset="0"/>
              <a:buChar char="•"/>
            </a:pPr>
            <a:r>
              <a:rPr lang="en-US" sz="1100" dirty="0" smtClean="0"/>
              <a:t>Has the added benefit that high voltages increase I2C speed</a:t>
            </a:r>
          </a:p>
          <a:p>
            <a:endParaRPr lang="en-US" dirty="0"/>
          </a:p>
          <a:p>
            <a:endParaRPr lang="en-US"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71245" y="1435100"/>
            <a:ext cx="3011907" cy="1629410"/>
          </a:xfrm>
          <a:prstGeom prst="rect">
            <a:avLst/>
          </a:prstGeom>
        </p:spPr>
      </p:pic>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graphicFrame>
        <p:nvGraphicFramePr>
          <p:cNvPr id="7" name="Table 6"/>
          <p:cNvGraphicFramePr>
            <a:graphicFrameLocks noGrp="1"/>
          </p:cNvGraphicFramePr>
          <p:nvPr>
            <p:extLst>
              <p:ext uri="{D42A27DB-BD31-4B8C-83A1-F6EECF244321}">
                <p14:modId xmlns:p14="http://schemas.microsoft.com/office/powerpoint/2010/main" val="3090842255"/>
              </p:ext>
            </p:extLst>
          </p:nvPr>
        </p:nvGraphicFramePr>
        <p:xfrm>
          <a:off x="1074839" y="4821033"/>
          <a:ext cx="3225800" cy="1200150"/>
        </p:xfrm>
        <a:graphic>
          <a:graphicData uri="http://schemas.openxmlformats.org/drawingml/2006/table">
            <a:tbl>
              <a:tblPr/>
              <a:tblGrid>
                <a:gridCol w="990600"/>
                <a:gridCol w="774700"/>
                <a:gridCol w="774700"/>
                <a:gridCol w="6858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10.277369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6.2822829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Command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1.6786557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1.0474309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399.0716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245.89278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Reading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4.3045919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4.4171913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415.33221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257.63969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62.03%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31940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81354"/>
            <a:ext cx="7556485" cy="654142"/>
          </a:xfrm>
        </p:spPr>
        <p:txBody>
          <a:bodyPr/>
          <a:lstStyle/>
          <a:p>
            <a:r>
              <a:rPr lang="en-US" dirty="0" smtClean="0"/>
              <a:t>Agenda</a:t>
            </a:r>
            <a:endParaRPr lang="en-US" dirty="0"/>
          </a:p>
        </p:txBody>
      </p:sp>
      <p:sp>
        <p:nvSpPr>
          <p:cNvPr id="3" name="Content Placeholder 2"/>
          <p:cNvSpPr>
            <a:spLocks noGrp="1"/>
          </p:cNvSpPr>
          <p:nvPr>
            <p:ph idx="1"/>
          </p:nvPr>
        </p:nvSpPr>
        <p:spPr>
          <a:xfrm>
            <a:off x="1074838" y="1171270"/>
            <a:ext cx="7556485" cy="5686730"/>
          </a:xfrm>
        </p:spPr>
        <p:txBody>
          <a:bodyPr>
            <a:normAutofit fontScale="92500" lnSpcReduction="20000"/>
          </a:bodyPr>
          <a:lstStyle/>
          <a:p>
            <a:r>
              <a:rPr lang="en-US" dirty="0" smtClean="0"/>
              <a:t>Problem Definition + Abstract</a:t>
            </a:r>
          </a:p>
          <a:p>
            <a:endParaRPr lang="en-US" dirty="0" smtClean="0"/>
          </a:p>
          <a:p>
            <a:r>
              <a:rPr lang="en-US" dirty="0" smtClean="0"/>
              <a:t>PEGMA + IODVS</a:t>
            </a:r>
          </a:p>
          <a:p>
            <a:endParaRPr lang="en-US" dirty="0" smtClean="0"/>
          </a:p>
          <a:p>
            <a:r>
              <a:rPr lang="en-US" dirty="0" smtClean="0"/>
              <a:t>PRIME</a:t>
            </a:r>
          </a:p>
          <a:p>
            <a:pPr lvl="1"/>
            <a:r>
              <a:rPr lang="en-US" dirty="0" smtClean="0"/>
              <a:t>STM32F429 Discovery Board</a:t>
            </a:r>
          </a:p>
          <a:p>
            <a:pPr lvl="1"/>
            <a:r>
              <a:rPr lang="en-US" dirty="0" smtClean="0"/>
              <a:t>ADSM300-F</a:t>
            </a:r>
          </a:p>
          <a:p>
            <a:pPr lvl="1"/>
            <a:r>
              <a:rPr lang="en-US" dirty="0" smtClean="0"/>
              <a:t>PPS-330D</a:t>
            </a:r>
          </a:p>
          <a:p>
            <a:pPr lvl="1"/>
            <a:r>
              <a:rPr lang="en-US" dirty="0" smtClean="0"/>
              <a:t>DEB429A</a:t>
            </a:r>
          </a:p>
          <a:p>
            <a:pPr lvl="1"/>
            <a:endParaRPr lang="en-US" dirty="0" smtClean="0"/>
          </a:p>
          <a:p>
            <a:r>
              <a:rPr lang="en-US" dirty="0" smtClean="0"/>
              <a:t>PACER (T, E, C)</a:t>
            </a:r>
          </a:p>
          <a:p>
            <a:endParaRPr lang="en-US" dirty="0" smtClean="0"/>
          </a:p>
          <a:p>
            <a:r>
              <a:rPr lang="en-US" dirty="0" smtClean="0"/>
              <a:t>Conclusions + Future Work</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366441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Text Placeholder 2"/>
          <p:cNvSpPr>
            <a:spLocks noGrp="1"/>
          </p:cNvSpPr>
          <p:nvPr>
            <p:ph type="body" idx="1"/>
          </p:nvPr>
        </p:nvSpPr>
        <p:spPr/>
        <p:txBody>
          <a:bodyPr/>
          <a:lstStyle/>
          <a:p>
            <a:r>
              <a:rPr lang="en-US" dirty="0"/>
              <a:t>Requirements</a:t>
            </a:r>
          </a:p>
        </p:txBody>
      </p:sp>
      <p:sp>
        <p:nvSpPr>
          <p:cNvPr id="4" name="Content Placeholder 3"/>
          <p:cNvSpPr>
            <a:spLocks noGrp="1"/>
          </p:cNvSpPr>
          <p:nvPr>
            <p:ph sz="half" idx="2"/>
          </p:nvPr>
        </p:nvSpPr>
        <p:spPr/>
        <p:txBody>
          <a:bodyPr>
            <a:normAutofit fontScale="77500" lnSpcReduction="20000"/>
          </a:bodyPr>
          <a:lstStyle/>
          <a:p>
            <a:r>
              <a:rPr lang="en-US" dirty="0"/>
              <a:t>Requires an adjustable regulator (SMPS realistically)</a:t>
            </a:r>
          </a:p>
          <a:p>
            <a:pPr lvl="1"/>
            <a:r>
              <a:rPr lang="en-US" dirty="0"/>
              <a:t>Adds cost</a:t>
            </a:r>
          </a:p>
          <a:p>
            <a:pPr lvl="1"/>
            <a:r>
              <a:rPr lang="en-US" dirty="0"/>
              <a:t>Potentially adds complexity</a:t>
            </a:r>
          </a:p>
          <a:p>
            <a:pPr lvl="1"/>
            <a:endParaRPr lang="en-US" dirty="0"/>
          </a:p>
          <a:p>
            <a:r>
              <a:rPr lang="en-US" dirty="0"/>
              <a:t>Requires some method of modulation</a:t>
            </a:r>
          </a:p>
          <a:p>
            <a:pPr lvl="1"/>
            <a:r>
              <a:rPr lang="en-US" dirty="0"/>
              <a:t>PWM, DAC, Digital Pot., etc.</a:t>
            </a:r>
          </a:p>
          <a:p>
            <a:pPr lvl="1"/>
            <a:endParaRPr lang="en-US" dirty="0"/>
          </a:p>
          <a:p>
            <a:r>
              <a:rPr lang="en-US" dirty="0"/>
              <a:t>Requires specific knowledge of peripheral operation</a:t>
            </a:r>
          </a:p>
          <a:p>
            <a:pPr lvl="1"/>
            <a:r>
              <a:rPr lang="en-US" dirty="0"/>
              <a:t>Second-Sourcing may be impacted</a:t>
            </a:r>
          </a:p>
          <a:p>
            <a:pPr lvl="1"/>
            <a:endParaRPr lang="en-US" dirty="0"/>
          </a:p>
          <a:p>
            <a:r>
              <a:rPr lang="en-US" dirty="0"/>
              <a:t>Voltage slack is decreased</a:t>
            </a:r>
          </a:p>
        </p:txBody>
      </p:sp>
      <p:sp>
        <p:nvSpPr>
          <p:cNvPr id="5" name="Text Placeholder 4"/>
          <p:cNvSpPr>
            <a:spLocks noGrp="1"/>
          </p:cNvSpPr>
          <p:nvPr>
            <p:ph type="body" sz="quarter" idx="3"/>
          </p:nvPr>
        </p:nvSpPr>
        <p:spPr/>
        <p:txBody>
          <a:bodyPr/>
          <a:lstStyle/>
          <a:p>
            <a:r>
              <a:rPr lang="en-US" dirty="0" smtClean="0"/>
              <a:t>Benefits</a:t>
            </a:r>
            <a:endParaRPr lang="en-US" dirty="0"/>
          </a:p>
        </p:txBody>
      </p:sp>
      <p:sp>
        <p:nvSpPr>
          <p:cNvPr id="6" name="Content Placeholder 5"/>
          <p:cNvSpPr>
            <a:spLocks noGrp="1"/>
          </p:cNvSpPr>
          <p:nvPr>
            <p:ph sz="quarter" idx="4"/>
          </p:nvPr>
        </p:nvSpPr>
        <p:spPr/>
        <p:txBody>
          <a:bodyPr>
            <a:normAutofit fontScale="70000" lnSpcReduction="20000"/>
          </a:bodyPr>
          <a:lstStyle/>
          <a:p>
            <a:r>
              <a:rPr lang="en-US" dirty="0"/>
              <a:t>Significant energy savings throughout the dominant periods of operation</a:t>
            </a:r>
          </a:p>
          <a:p>
            <a:pPr lvl="1"/>
            <a:r>
              <a:rPr lang="en-US" dirty="0"/>
              <a:t>May benefit cost</a:t>
            </a:r>
          </a:p>
          <a:p>
            <a:pPr lvl="1"/>
            <a:r>
              <a:rPr lang="en-US" dirty="0"/>
              <a:t>May yield better performance</a:t>
            </a:r>
          </a:p>
          <a:p>
            <a:pPr lvl="2"/>
            <a:r>
              <a:rPr lang="en-US" dirty="0"/>
              <a:t>RSM distance</a:t>
            </a:r>
          </a:p>
          <a:p>
            <a:pPr lvl="2"/>
            <a:r>
              <a:rPr lang="en-US" dirty="0"/>
              <a:t>Thermal impact of relays</a:t>
            </a:r>
          </a:p>
          <a:p>
            <a:endParaRPr lang="en-US" dirty="0"/>
          </a:p>
          <a:p>
            <a:r>
              <a:rPr lang="en-US" dirty="0"/>
              <a:t>Regulator modulation can be as simple or as complex as required</a:t>
            </a:r>
          </a:p>
          <a:p>
            <a:pPr marL="914400" lvl="2" indent="0">
              <a:buNone/>
            </a:pPr>
            <a:endParaRPr lang="en-US" dirty="0"/>
          </a:p>
          <a:p>
            <a:r>
              <a:rPr lang="en-US" dirty="0"/>
              <a:t>Near-zero CPU impact</a:t>
            </a:r>
          </a:p>
          <a:p>
            <a:pPr marL="0" indent="0">
              <a:buNone/>
            </a:pPr>
            <a:endParaRPr lang="en-US" dirty="0"/>
          </a:p>
          <a:p>
            <a:r>
              <a:rPr lang="en-US" dirty="0"/>
              <a:t>Near-zero performance impact</a:t>
            </a:r>
          </a:p>
          <a:p>
            <a:endParaRPr lang="en-US" dirty="0"/>
          </a:p>
          <a:p>
            <a:r>
              <a:rPr lang="en-US" dirty="0"/>
              <a:t>Driver retrofit isn’t complex</a:t>
            </a:r>
          </a:p>
          <a:p>
            <a:pPr lvl="1"/>
            <a:endParaRPr lang="en-US" dirty="0" smtClean="0"/>
          </a:p>
          <a:p>
            <a:pPr lvl="1"/>
            <a:endParaRPr lang="en-US" dirty="0" smtClean="0"/>
          </a:p>
          <a:p>
            <a:pPr lvl="1"/>
            <a:endParaRPr lang="en-US" dirty="0"/>
          </a:p>
          <a:p>
            <a:endParaRPr lang="en-US" dirty="0"/>
          </a:p>
        </p:txBody>
      </p:sp>
      <p:sp>
        <p:nvSpPr>
          <p:cNvPr id="7" name="Right Arrow 6"/>
          <p:cNvSpPr/>
          <p:nvPr/>
        </p:nvSpPr>
        <p:spPr>
          <a:xfrm>
            <a:off x="4384490" y="2765184"/>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
        <p:nvSpPr>
          <p:cNvPr id="8" name="Right Arrow 7"/>
          <p:cNvSpPr/>
          <p:nvPr/>
        </p:nvSpPr>
        <p:spPr>
          <a:xfrm>
            <a:off x="4384489" y="4150519"/>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2000333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4838" y="46812"/>
            <a:ext cx="7556485" cy="1143000"/>
          </a:xfrm>
        </p:spPr>
        <p:txBody>
          <a:bodyPr/>
          <a:lstStyle/>
          <a:p>
            <a:r>
              <a:rPr lang="en-US" dirty="0" smtClean="0"/>
              <a:t>IODVS Observations</a:t>
            </a:r>
            <a:endParaRPr lang="en-US" dirty="0"/>
          </a:p>
        </p:txBody>
      </p:sp>
      <p:sp>
        <p:nvSpPr>
          <p:cNvPr id="6" name="Content Placeholder 5"/>
          <p:cNvSpPr>
            <a:spLocks noGrp="1"/>
          </p:cNvSpPr>
          <p:nvPr>
            <p:ph idx="1"/>
          </p:nvPr>
        </p:nvSpPr>
        <p:spPr>
          <a:xfrm>
            <a:off x="1074839" y="3909060"/>
            <a:ext cx="7556485" cy="2948940"/>
          </a:xfrm>
        </p:spPr>
        <p:txBody>
          <a:bodyPr>
            <a:normAutofit fontScale="62500" lnSpcReduction="20000"/>
          </a:bodyPr>
          <a:lstStyle/>
          <a:p>
            <a:r>
              <a:rPr lang="en-US" dirty="0" smtClean="0"/>
              <a:t>Device timing is specified for the worst case per the data sheet. Timing slack exists.</a:t>
            </a:r>
          </a:p>
          <a:p>
            <a:endParaRPr lang="en-US" dirty="0" smtClean="0"/>
          </a:p>
          <a:p>
            <a:r>
              <a:rPr lang="en-US" u="sng" dirty="0" smtClean="0"/>
              <a:t>The current profile of most devices indicates early completion</a:t>
            </a:r>
          </a:p>
          <a:p>
            <a:endParaRPr lang="en-US" dirty="0" smtClean="0"/>
          </a:p>
          <a:p>
            <a:r>
              <a:rPr lang="en-US" dirty="0" smtClean="0"/>
              <a:t>Can we identify early completions to further reduce energy consumption (and reduce latency)?</a:t>
            </a:r>
          </a:p>
          <a:p>
            <a:pPr lvl="1"/>
            <a:r>
              <a:rPr lang="en-US" dirty="0" smtClean="0"/>
              <a:t>Via: Time? – Energy? – Current?</a:t>
            </a:r>
          </a:p>
          <a:p>
            <a:pPr lvl="1"/>
            <a:r>
              <a:rPr lang="en-US" dirty="0" smtClean="0"/>
              <a:t>Need real-time actionable intelligence!</a:t>
            </a:r>
          </a:p>
          <a:p>
            <a:pPr lvl="1"/>
            <a:endParaRPr lang="en-US"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71" y="1189812"/>
            <a:ext cx="5712858" cy="2498721"/>
          </a:xfrm>
          <a:prstGeom prst="rect">
            <a:avLst/>
          </a:prstGeom>
        </p:spPr>
      </p:pic>
    </p:spTree>
    <p:extLst>
      <p:ext uri="{BB962C8B-B14F-4D97-AF65-F5344CB8AC3E}">
        <p14:creationId xmlns:p14="http://schemas.microsoft.com/office/powerpoint/2010/main" val="3308084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8924" y="3521679"/>
            <a:ext cx="7772400" cy="633186"/>
          </a:xfrm>
        </p:spPr>
        <p:txBody>
          <a:bodyPr/>
          <a:lstStyle/>
          <a:p>
            <a:pPr algn="ctr"/>
            <a:r>
              <a:rPr lang="en-US" dirty="0" smtClean="0"/>
              <a:t>PRIME</a:t>
            </a:r>
            <a:endParaRPr lang="en-US" dirty="0"/>
          </a:p>
        </p:txBody>
      </p:sp>
      <p:sp>
        <p:nvSpPr>
          <p:cNvPr id="6" name="Text Placeholder 5"/>
          <p:cNvSpPr>
            <a:spLocks noGrp="1"/>
          </p:cNvSpPr>
          <p:nvPr>
            <p:ph type="body" idx="1"/>
          </p:nvPr>
        </p:nvSpPr>
        <p:spPr>
          <a:xfrm>
            <a:off x="858924" y="2906713"/>
            <a:ext cx="7772400" cy="522287"/>
          </a:xfrm>
        </p:spPr>
        <p:txBody>
          <a:bodyPr/>
          <a:lstStyle/>
          <a:p>
            <a:pPr algn="ctr"/>
            <a:r>
              <a:rPr lang="en-US" dirty="0" smtClean="0"/>
              <a:t>Precise Real-time In-circuit Micro Energy management system</a:t>
            </a:r>
            <a:endParaRPr lang="en-US" dirty="0"/>
          </a:p>
        </p:txBody>
      </p:sp>
      <p:pic>
        <p:nvPicPr>
          <p:cNvPr id="7" name="Picture 6" descr="C:\Users\drmoore\Google Drive\File_002 (2).jpe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6024" y="391567"/>
            <a:ext cx="3391947" cy="2422467"/>
          </a:xfrm>
          <a:prstGeom prst="rect">
            <a:avLst/>
          </a:prstGeom>
          <a:noFill/>
          <a:ln>
            <a:noFill/>
          </a:ln>
        </p:spPr>
      </p:pic>
      <p:sp>
        <p:nvSpPr>
          <p:cNvPr id="8" name="TextBox 7"/>
          <p:cNvSpPr txBox="1"/>
          <p:nvPr/>
        </p:nvSpPr>
        <p:spPr>
          <a:xfrm>
            <a:off x="858924" y="4371217"/>
            <a:ext cx="7772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Faster MCU: 			For performing online load analysis</a:t>
            </a:r>
            <a:endParaRPr lang="en-US" dirty="0" smtClean="0"/>
          </a:p>
          <a:p>
            <a:pPr marL="285750" indent="-285750">
              <a:buFont typeface="Arial" panose="020B0604020202020204" pitchFamily="34" charset="0"/>
              <a:buChar char="•"/>
            </a:pPr>
            <a:r>
              <a:rPr lang="en-US" dirty="0" smtClean="0"/>
              <a:t>More </a:t>
            </a:r>
            <a:r>
              <a:rPr lang="en-US" dirty="0" smtClean="0"/>
              <a:t>Memory: 			Mor</a:t>
            </a:r>
            <a:r>
              <a:rPr lang="en-US" dirty="0" smtClean="0"/>
              <a:t>e accurate digital integration</a:t>
            </a:r>
            <a:endParaRPr lang="en-US" dirty="0" smtClean="0"/>
          </a:p>
          <a:p>
            <a:pPr marL="285750" indent="-285750">
              <a:buFont typeface="Arial" panose="020B0604020202020204" pitchFamily="34" charset="0"/>
              <a:buChar char="•"/>
            </a:pPr>
            <a:r>
              <a:rPr lang="en-US" dirty="0" smtClean="0"/>
              <a:t>More Analog </a:t>
            </a:r>
            <a:r>
              <a:rPr lang="en-US" dirty="0" smtClean="0"/>
              <a:t>Channels: 	3x Domains In/Out Current</a:t>
            </a:r>
            <a:endParaRPr lang="en-US" dirty="0" smtClean="0"/>
          </a:p>
          <a:p>
            <a:pPr marL="285750" indent="-285750">
              <a:buFont typeface="Arial" panose="020B0604020202020204" pitchFamily="34" charset="0"/>
              <a:buChar char="•"/>
            </a:pPr>
            <a:r>
              <a:rPr lang="en-US" dirty="0"/>
              <a:t>Higher </a:t>
            </a:r>
            <a:r>
              <a:rPr lang="en-US" dirty="0" smtClean="0"/>
              <a:t>Analog </a:t>
            </a:r>
            <a:r>
              <a:rPr lang="en-US" dirty="0" smtClean="0"/>
              <a:t>SNR: 		Fine-tuned SMPS design</a:t>
            </a:r>
            <a:endParaRPr lang="en-US" dirty="0" smtClean="0"/>
          </a:p>
          <a:p>
            <a:pPr marL="285750" indent="-285750">
              <a:buFont typeface="Arial" panose="020B0604020202020204" pitchFamily="34" charset="0"/>
              <a:buChar char="•"/>
            </a:pPr>
            <a:r>
              <a:rPr lang="en-US" dirty="0" smtClean="0"/>
              <a:t>More </a:t>
            </a:r>
            <a:r>
              <a:rPr lang="en-US" dirty="0" smtClean="0"/>
              <a:t>Devices: 			Added NAND Serial Flash</a:t>
            </a:r>
            <a:endParaRPr lang="en-US" dirty="0" smtClean="0"/>
          </a:p>
          <a:p>
            <a:pPr marL="285750" indent="-285750">
              <a:buFont typeface="Arial" panose="020B0604020202020204" pitchFamily="34" charset="0"/>
              <a:buChar char="•"/>
            </a:pPr>
            <a:r>
              <a:rPr lang="en-US" dirty="0" smtClean="0"/>
              <a:t>More </a:t>
            </a:r>
            <a:r>
              <a:rPr lang="en-US" dirty="0" smtClean="0"/>
              <a:t>Bandwidth: 		Accommodates much higher sampling rates</a:t>
            </a:r>
            <a:endParaRPr lang="en-US" dirty="0" smtClean="0"/>
          </a:p>
          <a:p>
            <a:pPr marL="285750" indent="-285750">
              <a:buFont typeface="Arial" panose="020B0604020202020204" pitchFamily="34" charset="0"/>
              <a:buChar char="•"/>
            </a:pPr>
            <a:r>
              <a:rPr lang="en-US" dirty="0" smtClean="0"/>
              <a:t>Peripheral </a:t>
            </a:r>
            <a:r>
              <a:rPr lang="en-US" dirty="0" smtClean="0"/>
              <a:t>Isolation: 		More accurate energy savings statistics</a:t>
            </a:r>
            <a:endParaRPr lang="en-US" dirty="0" smtClean="0"/>
          </a:p>
        </p:txBody>
      </p:sp>
    </p:spTree>
    <p:extLst>
      <p:ext uri="{BB962C8B-B14F-4D97-AF65-F5344CB8AC3E}">
        <p14:creationId xmlns:p14="http://schemas.microsoft.com/office/powerpoint/2010/main" val="4116084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STM32F429 Discovery Board</a:t>
            </a:r>
            <a:endParaRPr lang="en-US" dirty="0"/>
          </a:p>
        </p:txBody>
      </p:sp>
      <p:sp>
        <p:nvSpPr>
          <p:cNvPr id="5" name="Content Placeholder 4"/>
          <p:cNvSpPr>
            <a:spLocks noGrp="1"/>
          </p:cNvSpPr>
          <p:nvPr>
            <p:ph idx="1"/>
          </p:nvPr>
        </p:nvSpPr>
        <p:spPr>
          <a:xfrm>
            <a:off x="3439886" y="1168830"/>
            <a:ext cx="5191438" cy="4957333"/>
          </a:xfrm>
        </p:spPr>
        <p:txBody>
          <a:bodyPr>
            <a:normAutofit fontScale="62500" lnSpcReduction="20000"/>
          </a:bodyPr>
          <a:lstStyle/>
          <a:p>
            <a:pPr lvl="0"/>
            <a:r>
              <a:rPr lang="en-US" dirty="0"/>
              <a:t>STM32F429 </a:t>
            </a:r>
            <a:r>
              <a:rPr lang="en-US" dirty="0" smtClean="0"/>
              <a:t>MCU @ 180MHz</a:t>
            </a:r>
          </a:p>
          <a:p>
            <a:pPr lvl="1"/>
            <a:r>
              <a:rPr lang="en-US" dirty="0" smtClean="0"/>
              <a:t>2MB </a:t>
            </a:r>
            <a:r>
              <a:rPr lang="en-US" dirty="0"/>
              <a:t>FLASH, 512KB </a:t>
            </a:r>
            <a:r>
              <a:rPr lang="en-US" dirty="0" smtClean="0"/>
              <a:t>RAM</a:t>
            </a:r>
          </a:p>
          <a:p>
            <a:pPr lvl="1"/>
            <a:r>
              <a:rPr lang="en-US" dirty="0" smtClean="0"/>
              <a:t>3x simultaneously sampling ADCs</a:t>
            </a:r>
          </a:p>
          <a:p>
            <a:pPr lvl="2"/>
            <a:r>
              <a:rPr lang="en-US" dirty="0" smtClean="0"/>
              <a:t>2.2 MSPS @ 10-bit resolution</a:t>
            </a:r>
          </a:p>
          <a:p>
            <a:pPr lvl="1"/>
            <a:endParaRPr lang="en-US" dirty="0"/>
          </a:p>
          <a:p>
            <a:pPr lvl="0"/>
            <a:r>
              <a:rPr lang="en-US" dirty="0"/>
              <a:t>On board 64MB </a:t>
            </a:r>
            <a:r>
              <a:rPr lang="en-US" dirty="0" smtClean="0"/>
              <a:t>SDRAM</a:t>
            </a:r>
          </a:p>
          <a:p>
            <a:pPr lvl="0"/>
            <a:endParaRPr lang="en-US" dirty="0"/>
          </a:p>
          <a:p>
            <a:pPr lvl="0"/>
            <a:r>
              <a:rPr lang="en-US" dirty="0"/>
              <a:t>On board ST-Link in-circuit </a:t>
            </a:r>
            <a:r>
              <a:rPr lang="en-US" dirty="0" smtClean="0"/>
              <a:t>debugger</a:t>
            </a:r>
          </a:p>
          <a:p>
            <a:pPr lvl="0"/>
            <a:endParaRPr lang="en-US" dirty="0"/>
          </a:p>
          <a:p>
            <a:pPr lvl="0"/>
            <a:r>
              <a:rPr lang="en-US" dirty="0"/>
              <a:t>High-accuracy external </a:t>
            </a:r>
            <a:r>
              <a:rPr lang="en-US" dirty="0" smtClean="0"/>
              <a:t>oscillator</a:t>
            </a:r>
          </a:p>
          <a:p>
            <a:pPr lvl="0"/>
            <a:endParaRPr lang="en-US" dirty="0"/>
          </a:p>
          <a:p>
            <a:pPr lvl="0"/>
            <a:r>
              <a:rPr lang="en-US" dirty="0"/>
              <a:t>On board push buttons, LEDs and LCD with </a:t>
            </a:r>
            <a:r>
              <a:rPr lang="en-US" dirty="0" smtClean="0"/>
              <a:t>touch-screen</a:t>
            </a:r>
          </a:p>
          <a:p>
            <a:pPr lvl="0"/>
            <a:endParaRPr lang="en-US" dirty="0"/>
          </a:p>
          <a:p>
            <a:pPr lvl="0"/>
            <a:r>
              <a:rPr lang="en-US" dirty="0"/>
              <a:t>Access to </a:t>
            </a:r>
            <a:r>
              <a:rPr lang="en-US" u="sng" dirty="0"/>
              <a:t>every</a:t>
            </a:r>
            <a:r>
              <a:rPr lang="en-US" dirty="0"/>
              <a:t> MCU pin via a 2x 100mil spaced dual row headers.</a:t>
            </a:r>
          </a:p>
          <a:p>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rot="16200000">
            <a:off x="406818" y="1836851"/>
            <a:ext cx="3657600" cy="2321560"/>
          </a:xfrm>
          <a:prstGeom prst="rect">
            <a:avLst/>
          </a:prstGeom>
        </p:spPr>
      </p:pic>
    </p:spTree>
    <p:extLst>
      <p:ext uri="{BB962C8B-B14F-4D97-AF65-F5344CB8AC3E}">
        <p14:creationId xmlns:p14="http://schemas.microsoft.com/office/powerpoint/2010/main" val="907230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38" y="130481"/>
            <a:ext cx="3420961" cy="1143000"/>
          </a:xfrm>
        </p:spPr>
        <p:txBody>
          <a:bodyPr/>
          <a:lstStyle/>
          <a:p>
            <a:r>
              <a:rPr lang="en-US" dirty="0" smtClean="0"/>
              <a:t>ASDM-300F</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0" y="-3798"/>
            <a:ext cx="3139440" cy="1582079"/>
          </a:xfrm>
          <a:prstGeom prst="rect">
            <a:avLst/>
          </a:prstGeom>
        </p:spPr>
      </p:pic>
      <p:sp>
        <p:nvSpPr>
          <p:cNvPr id="6" name="TextBox 5"/>
          <p:cNvSpPr txBox="1"/>
          <p:nvPr/>
        </p:nvSpPr>
        <p:spPr>
          <a:xfrm>
            <a:off x="1074839" y="3668221"/>
            <a:ext cx="755648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Same TPS62240 SMPS as used in PEGMA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Additional </a:t>
            </a:r>
            <a:r>
              <a:rPr lang="en-US" dirty="0" err="1" smtClean="0"/>
              <a:t>Micrel</a:t>
            </a:r>
            <a:r>
              <a:rPr lang="en-US" dirty="0" smtClean="0"/>
              <a:t> LDO “Ripple-Blocker” regulator for </a:t>
            </a:r>
            <a:r>
              <a:rPr lang="en-US" u="sng" dirty="0" smtClean="0"/>
              <a:t>lower switching noise</a:t>
            </a:r>
          </a:p>
          <a:p>
            <a:pPr marL="742950" lvl="1" indent="-285750">
              <a:buFont typeface="Arial" panose="020B0604020202020204" pitchFamily="34" charset="0"/>
              <a:buChar char="•"/>
            </a:pPr>
            <a:r>
              <a:rPr lang="en-US" dirty="0" smtClean="0"/>
              <a:t>Lower than 20mvpp </a:t>
            </a:r>
            <a:r>
              <a:rPr lang="en-US" dirty="0" smtClean="0">
                <a:sym typeface="Wingdings" panose="05000000000000000000" pitchFamily="2" charset="2"/>
              </a:rPr>
              <a:t> Cannot measure via typical oscilloscope</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Dual Channel Current Sense Amplifier MAX4377 (similar to PEGMA)</a:t>
            </a:r>
          </a:p>
          <a:p>
            <a:pPr marL="742950" lvl="1" indent="-285750">
              <a:buFont typeface="Arial" panose="020B0604020202020204" pitchFamily="34" charset="0"/>
              <a:buChar char="•"/>
            </a:pPr>
            <a:r>
              <a:rPr lang="en-US" dirty="0" smtClean="0"/>
              <a:t>For simultaneous measurement of input and output current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SMPS and LDO feedback adjust simultaneously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7" name="Picture 6"/>
          <p:cNvPicPr>
            <a:picLocks noChangeAspect="1"/>
          </p:cNvPicPr>
          <p:nvPr/>
        </p:nvPicPr>
        <p:blipFill>
          <a:blip r:embed="rId3"/>
          <a:stretch>
            <a:fillRect/>
          </a:stretch>
        </p:blipFill>
        <p:spPr>
          <a:xfrm>
            <a:off x="1074839" y="1578281"/>
            <a:ext cx="7556484" cy="2056535"/>
          </a:xfrm>
          <a:prstGeom prst="rect">
            <a:avLst/>
          </a:prstGeom>
        </p:spPr>
      </p:pic>
      <p:pic>
        <p:nvPicPr>
          <p:cNvPr id="8" name="Picture 7" descr="File_00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5160" y="-3798"/>
            <a:ext cx="2148840" cy="1607185"/>
          </a:xfrm>
          <a:prstGeom prst="rect">
            <a:avLst/>
          </a:prstGeom>
          <a:noFill/>
          <a:ln>
            <a:noFill/>
          </a:ln>
        </p:spPr>
      </p:pic>
    </p:spTree>
    <p:extLst>
      <p:ext uri="{BB962C8B-B14F-4D97-AF65-F5344CB8AC3E}">
        <p14:creationId xmlns:p14="http://schemas.microsoft.com/office/powerpoint/2010/main" val="63524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435281"/>
            <a:ext cx="3420961" cy="1143000"/>
          </a:xfrm>
        </p:spPr>
        <p:txBody>
          <a:bodyPr/>
          <a:lstStyle/>
          <a:p>
            <a:r>
              <a:rPr lang="en-US" dirty="0" smtClean="0"/>
              <a:t>PPS-330D</a:t>
            </a:r>
            <a:endParaRPr lang="en-US" dirty="0"/>
          </a:p>
        </p:txBody>
      </p:sp>
      <p:sp>
        <p:nvSpPr>
          <p:cNvPr id="6" name="TextBox 5"/>
          <p:cNvSpPr txBox="1"/>
          <p:nvPr/>
        </p:nvSpPr>
        <p:spPr>
          <a:xfrm>
            <a:off x="1074839" y="5128326"/>
            <a:ext cx="7556485"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Uses a 2</a:t>
            </a:r>
            <a:r>
              <a:rPr lang="en-US" dirty="0" smtClean="0">
                <a:sym typeface="Wingdings" panose="05000000000000000000" pitchFamily="2" charset="2"/>
              </a:rPr>
              <a:t>4 74HC139 decoder to switch the voltage domain supplied to an external peripheral</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Ground can be disconnected entirely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948363" y="0"/>
            <a:ext cx="3195637" cy="1863156"/>
          </a:xfrm>
          <a:prstGeom prst="rect">
            <a:avLst/>
          </a:prstGeom>
        </p:spPr>
      </p:pic>
      <p:pic>
        <p:nvPicPr>
          <p:cNvPr id="4" name="Picture 3"/>
          <p:cNvPicPr>
            <a:picLocks noChangeAspect="1"/>
          </p:cNvPicPr>
          <p:nvPr/>
        </p:nvPicPr>
        <p:blipFill>
          <a:blip r:embed="rId3"/>
          <a:stretch>
            <a:fillRect/>
          </a:stretch>
        </p:blipFill>
        <p:spPr>
          <a:xfrm>
            <a:off x="1853499" y="1863156"/>
            <a:ext cx="5999164" cy="3265170"/>
          </a:xfrm>
          <a:prstGeom prst="rect">
            <a:avLst/>
          </a:prstGeom>
        </p:spPr>
      </p:pic>
    </p:spTree>
    <p:extLst>
      <p:ext uri="{BB962C8B-B14F-4D97-AF65-F5344CB8AC3E}">
        <p14:creationId xmlns:p14="http://schemas.microsoft.com/office/powerpoint/2010/main" val="3923469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Discovery Expansion Board</a:t>
            </a:r>
            <a:endParaRPr lang="en-US" dirty="0"/>
          </a:p>
        </p:txBody>
      </p:sp>
      <p:sp>
        <p:nvSpPr>
          <p:cNvPr id="5" name="Content Placeholder 4"/>
          <p:cNvSpPr>
            <a:spLocks noGrp="1"/>
          </p:cNvSpPr>
          <p:nvPr>
            <p:ph idx="1"/>
          </p:nvPr>
        </p:nvSpPr>
        <p:spPr>
          <a:xfrm>
            <a:off x="1420586" y="1168830"/>
            <a:ext cx="7210738" cy="4957333"/>
          </a:xfrm>
        </p:spPr>
        <p:txBody>
          <a:bodyPr>
            <a:normAutofit fontScale="92500" lnSpcReduction="20000"/>
          </a:bodyPr>
          <a:lstStyle/>
          <a:p>
            <a:pPr lvl="0"/>
            <a:r>
              <a:rPr lang="en-US" dirty="0" smtClean="0"/>
              <a:t>Hosts the STM32 Discovery Board</a:t>
            </a:r>
          </a:p>
          <a:p>
            <a:pPr lvl="0"/>
            <a:r>
              <a:rPr lang="en-US" dirty="0" smtClean="0"/>
              <a:t>Provides all original PEGMA peripherals and</a:t>
            </a:r>
          </a:p>
          <a:p>
            <a:pPr lvl="1"/>
            <a:r>
              <a:rPr lang="en-US" dirty="0" smtClean="0"/>
              <a:t>NAND serial flash</a:t>
            </a:r>
          </a:p>
          <a:p>
            <a:pPr lvl="1"/>
            <a:r>
              <a:rPr lang="en-US" dirty="0" smtClean="0"/>
              <a:t>Optical Proximity Sensor</a:t>
            </a:r>
          </a:p>
          <a:p>
            <a:pPr lvl="1"/>
            <a:r>
              <a:rPr lang="en-US" dirty="0" smtClean="0"/>
              <a:t>Wi-Fi</a:t>
            </a:r>
          </a:p>
          <a:p>
            <a:pPr lvl="1"/>
            <a:r>
              <a:rPr lang="en-US" dirty="0" smtClean="0"/>
              <a:t>Bluetooth	</a:t>
            </a:r>
          </a:p>
          <a:p>
            <a:pPr lvl="1"/>
            <a:r>
              <a:rPr lang="en-US" dirty="0" smtClean="0"/>
              <a:t>Programmable load regulators</a:t>
            </a:r>
          </a:p>
          <a:p>
            <a:pPr lvl="0"/>
            <a:r>
              <a:rPr lang="en-US" dirty="0" smtClean="0"/>
              <a:t>Adds 2 more voltage domains</a:t>
            </a:r>
          </a:p>
          <a:p>
            <a:pPr lvl="0"/>
            <a:r>
              <a:rPr lang="en-US" dirty="0" smtClean="0"/>
              <a:t>Peripheral Device Isolation</a:t>
            </a:r>
          </a:p>
          <a:p>
            <a:pPr lvl="0"/>
            <a:r>
              <a:rPr lang="en-US" dirty="0" smtClean="0"/>
              <a:t>USB 2.0 Hi-Speed Communication</a:t>
            </a:r>
            <a:endParaRPr lang="en-US" dirty="0"/>
          </a:p>
          <a:p>
            <a:endParaRPr lang="en-US" dirty="0"/>
          </a:p>
        </p:txBody>
      </p:sp>
    </p:spTree>
    <p:extLst>
      <p:ext uri="{BB962C8B-B14F-4D97-AF65-F5344CB8AC3E}">
        <p14:creationId xmlns:p14="http://schemas.microsoft.com/office/powerpoint/2010/main" val="1689270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a:t>
            </a:r>
            <a:br>
              <a:rPr lang="en-US" dirty="0" smtClean="0"/>
            </a:br>
            <a:r>
              <a:rPr lang="en-US" sz="2000" dirty="0" smtClean="0"/>
              <a:t>Peripheral Activity Completion Estimation and Recognition</a:t>
            </a:r>
            <a:endParaRPr lang="en-US" dirty="0"/>
          </a:p>
        </p:txBody>
      </p:sp>
      <p:sp>
        <p:nvSpPr>
          <p:cNvPr id="4" name="Content Placeholder 2"/>
          <p:cNvSpPr txBox="1">
            <a:spLocks/>
          </p:cNvSpPr>
          <p:nvPr/>
        </p:nvSpPr>
        <p:spPr>
          <a:xfrm>
            <a:off x="1080249" y="1662095"/>
            <a:ext cx="7556485" cy="5063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Use PRIME to detect early completion of peripheral operations</a:t>
            </a:r>
          </a:p>
          <a:p>
            <a:endParaRPr lang="en-US" sz="1800" dirty="0" smtClean="0"/>
          </a:p>
          <a:p>
            <a:r>
              <a:rPr lang="en-US" sz="1800" dirty="0" smtClean="0"/>
              <a:t>3 Algorithms available:</a:t>
            </a:r>
          </a:p>
          <a:p>
            <a:pPr lvl="1"/>
            <a:r>
              <a:rPr lang="en-US" sz="1600" dirty="0" smtClean="0"/>
              <a:t>PACER-T: Time based heuristic</a:t>
            </a:r>
          </a:p>
          <a:p>
            <a:pPr lvl="1"/>
            <a:r>
              <a:rPr lang="en-US" sz="1600" dirty="0" smtClean="0"/>
              <a:t>PACER-E: Energy based heuristic</a:t>
            </a:r>
          </a:p>
          <a:p>
            <a:pPr lvl="1"/>
            <a:r>
              <a:rPr lang="en-US" sz="1600" dirty="0" smtClean="0"/>
              <a:t>PACER-C: Current based heuristic</a:t>
            </a:r>
          </a:p>
          <a:p>
            <a:endParaRPr lang="en-US" sz="1800" dirty="0" smtClean="0"/>
          </a:p>
          <a:p>
            <a:r>
              <a:rPr lang="en-US" sz="1800" dirty="0" smtClean="0"/>
              <a:t>Sub-Operations specified as set of 3:</a:t>
            </a:r>
          </a:p>
          <a:p>
            <a:pPr lvl="1"/>
            <a:r>
              <a:rPr lang="en-US" sz="1400" dirty="0"/>
              <a:t>[[T1, E1, C1</a:t>
            </a:r>
            <a:r>
              <a:rPr lang="en-US" sz="1400" dirty="0" smtClean="0"/>
              <a:t>]: Operation is considered complete when ANY of these conditions are satisfied</a:t>
            </a:r>
          </a:p>
          <a:p>
            <a:endParaRPr lang="en-US" sz="1800" dirty="0"/>
          </a:p>
          <a:p>
            <a:r>
              <a:rPr lang="en-US" sz="1800" dirty="0" smtClean="0"/>
              <a:t>Operations specified as a set of up to 3 sub-operations:</a:t>
            </a:r>
          </a:p>
          <a:p>
            <a:pPr lvl="1"/>
            <a:r>
              <a:rPr lang="en-US" sz="1400" dirty="0" smtClean="0"/>
              <a:t>[[T1, E1, C1], [T2, E2, C2], [T3, E3, C3]]: Suitable for devices like serial flash</a:t>
            </a:r>
          </a:p>
          <a:p>
            <a:pPr lvl="1"/>
            <a:r>
              <a:rPr lang="en-US" sz="1400" dirty="0" smtClean="0"/>
              <a:t>Can diversify your metrics among sub-operations!</a:t>
            </a:r>
            <a:endParaRPr lang="en-US" dirty="0"/>
          </a:p>
          <a:p>
            <a:pPr lvl="2"/>
            <a:r>
              <a:rPr lang="en-US" sz="1000" dirty="0" smtClean="0"/>
              <a:t>Use time for sub-op1, energy for sub-op2, etc.</a:t>
            </a:r>
          </a:p>
        </p:txBody>
      </p:sp>
    </p:spTree>
    <p:extLst>
      <p:ext uri="{BB962C8B-B14F-4D97-AF65-F5344CB8AC3E}">
        <p14:creationId xmlns:p14="http://schemas.microsoft.com/office/powerpoint/2010/main" val="2136189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PACER-T</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Time-Based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0000" lnSpcReduction="20000"/>
          </a:bodyPr>
          <a:lstStyle/>
          <a:p>
            <a:pPr lvl="1"/>
            <a:r>
              <a:rPr lang="en-US" dirty="0" smtClean="0"/>
              <a:t>Starts with the delay time as specified in the device data sheet</a:t>
            </a:r>
          </a:p>
          <a:p>
            <a:pPr lvl="1"/>
            <a:endParaRPr lang="en-US" dirty="0" smtClean="0"/>
          </a:p>
          <a:p>
            <a:pPr lvl="1"/>
            <a:r>
              <a:rPr lang="en-US" dirty="0" smtClean="0"/>
              <a:t>Successive binary search of success or failure</a:t>
            </a:r>
          </a:p>
          <a:p>
            <a:pPr lvl="2"/>
            <a:r>
              <a:rPr lang="en-US" dirty="0" smtClean="0"/>
              <a:t>If the operation succeeded, decrease wait time by 50%</a:t>
            </a:r>
          </a:p>
          <a:p>
            <a:pPr lvl="2"/>
            <a:r>
              <a:rPr lang="en-US" dirty="0" smtClean="0"/>
              <a:t>If the operation failed, increase the wait time by 50% of the value between current failure and last success</a:t>
            </a:r>
          </a:p>
          <a:p>
            <a:pPr lvl="2"/>
            <a:r>
              <a:rPr lang="en-US" dirty="0" smtClean="0"/>
              <a:t>Ends upon convergence</a:t>
            </a:r>
          </a:p>
          <a:p>
            <a:pPr lvl="1"/>
            <a:endParaRPr lang="en-US" dirty="0"/>
          </a:p>
          <a:p>
            <a:pPr lvl="1"/>
            <a:r>
              <a:rPr lang="en-US" dirty="0" smtClean="0"/>
              <a:t>Result is the lowest marginally stable delay (optimal?)</a:t>
            </a:r>
          </a:p>
          <a:p>
            <a:pPr lvl="2"/>
            <a:r>
              <a:rPr lang="en-US" dirty="0" smtClean="0"/>
              <a:t>For this exact device and moment in time and environment</a:t>
            </a:r>
            <a:endParaRPr lang="en-US" dirty="0"/>
          </a:p>
          <a:p>
            <a:pPr lvl="1"/>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3093243" y="1519237"/>
            <a:ext cx="2957513" cy="1909763"/>
          </a:xfrm>
          <a:prstGeom prst="rect">
            <a:avLst/>
          </a:prstGeom>
        </p:spPr>
      </p:pic>
    </p:spTree>
    <p:extLst>
      <p:ext uri="{BB962C8B-B14F-4D97-AF65-F5344CB8AC3E}">
        <p14:creationId xmlns:p14="http://schemas.microsoft.com/office/powerpoint/2010/main" val="142943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PACER-E</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Energy</a:t>
            </a:r>
            <a:r>
              <a:rPr lang="en-US" sz="2000" dirty="0" smtClean="0"/>
              <a:t>-Based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7500" lnSpcReduction="20000"/>
          </a:bodyPr>
          <a:lstStyle/>
          <a:p>
            <a:pPr lvl="1"/>
            <a:r>
              <a:rPr lang="en-US" dirty="0"/>
              <a:t>Starts with </a:t>
            </a:r>
            <a:r>
              <a:rPr lang="en-US" dirty="0" smtClean="0"/>
              <a:t>a guess as to how much energy an operation will consume (in </a:t>
            </a:r>
            <a:r>
              <a:rPr lang="en-US" dirty="0" err="1" smtClean="0"/>
              <a:t>uJ</a:t>
            </a:r>
            <a:r>
              <a:rPr lang="en-US" dirty="0"/>
              <a:t>)</a:t>
            </a:r>
          </a:p>
          <a:p>
            <a:pPr lvl="1"/>
            <a:endParaRPr lang="en-US" dirty="0"/>
          </a:p>
          <a:p>
            <a:pPr lvl="1"/>
            <a:r>
              <a:rPr lang="en-US" dirty="0"/>
              <a:t>Successive binary search of success or failure</a:t>
            </a:r>
          </a:p>
          <a:p>
            <a:pPr lvl="2"/>
            <a:r>
              <a:rPr lang="en-US" dirty="0"/>
              <a:t>If the operation succeeded, decrease wait time by 50%</a:t>
            </a:r>
          </a:p>
          <a:p>
            <a:pPr lvl="2"/>
            <a:r>
              <a:rPr lang="en-US" dirty="0"/>
              <a:t>If the operation failed, increase the wait time by 50% of the value between current failure and last success</a:t>
            </a:r>
          </a:p>
          <a:p>
            <a:pPr lvl="2"/>
            <a:r>
              <a:rPr lang="en-US" dirty="0"/>
              <a:t>Ends upon convergence</a:t>
            </a:r>
          </a:p>
          <a:p>
            <a:pPr lvl="1"/>
            <a:endParaRPr lang="en-US" dirty="0"/>
          </a:p>
          <a:p>
            <a:pPr lvl="1"/>
            <a:r>
              <a:rPr lang="en-US" dirty="0" smtClean="0"/>
              <a:t>Certainly not optimal due at least to analog noise</a:t>
            </a:r>
            <a:endParaRPr lang="en-US" dirty="0"/>
          </a:p>
          <a:p>
            <a:pPr lvl="2"/>
            <a:endParaRPr lang="en-US" dirty="0" smtClean="0"/>
          </a:p>
        </p:txBody>
      </p:sp>
      <p:pic>
        <p:nvPicPr>
          <p:cNvPr id="4" name="Picture 3"/>
          <p:cNvPicPr>
            <a:picLocks noChangeAspect="1"/>
          </p:cNvPicPr>
          <p:nvPr/>
        </p:nvPicPr>
        <p:blipFill>
          <a:blip r:embed="rId2"/>
          <a:stretch>
            <a:fillRect/>
          </a:stretch>
        </p:blipFill>
        <p:spPr>
          <a:xfrm>
            <a:off x="3168246" y="1558590"/>
            <a:ext cx="2807508" cy="1781508"/>
          </a:xfrm>
          <a:prstGeom prst="rect">
            <a:avLst/>
          </a:prstGeom>
        </p:spPr>
      </p:pic>
      <p:sp>
        <p:nvSpPr>
          <p:cNvPr id="6" name="TextBox 5"/>
          <p:cNvSpPr txBox="1"/>
          <p:nvPr/>
        </p:nvSpPr>
        <p:spPr>
          <a:xfrm>
            <a:off x="5975754" y="2326233"/>
            <a:ext cx="1843774" cy="246221"/>
          </a:xfrm>
          <a:prstGeom prst="rect">
            <a:avLst/>
          </a:prstGeom>
          <a:noFill/>
        </p:spPr>
        <p:txBody>
          <a:bodyPr wrap="none" rtlCol="0">
            <a:spAutoFit/>
          </a:bodyPr>
          <a:lstStyle/>
          <a:p>
            <a:r>
              <a:rPr lang="en-US" sz="1000" dirty="0" smtClean="0"/>
              <a:t>*Each operation is equal in area</a:t>
            </a:r>
            <a:endParaRPr lang="en-US" dirty="0"/>
          </a:p>
        </p:txBody>
      </p:sp>
    </p:spTree>
    <p:extLst>
      <p:ext uri="{BB962C8B-B14F-4D97-AF65-F5344CB8AC3E}">
        <p14:creationId xmlns:p14="http://schemas.microsoft.com/office/powerpoint/2010/main" val="765231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25493"/>
          </a:xfrm>
        </p:spPr>
        <p:txBody>
          <a:bodyPr/>
          <a:lstStyle/>
          <a:p>
            <a:r>
              <a:rPr lang="en-US" dirty="0" smtClean="0"/>
              <a:t>Motivating Example:</a:t>
            </a:r>
            <a:br>
              <a:rPr lang="en-US" dirty="0" smtClean="0"/>
            </a:br>
            <a:r>
              <a:rPr lang="en-US" dirty="0" smtClean="0"/>
              <a:t>Logging Sensor</a:t>
            </a:r>
            <a:endParaRPr lang="en-US" dirty="0"/>
          </a:p>
        </p:txBody>
      </p:sp>
      <mc:AlternateContent xmlns:mc="http://schemas.openxmlformats.org/markup-compatibility/2006">
        <mc:Choice xmlns:a14="http://schemas.microsoft.com/office/drawing/2010/main" Requires="a14">
          <p:sp>
            <p:nvSpPr>
              <p:cNvPr id="4" name="Text Placeholder 3"/>
              <p:cNvSpPr>
                <a:spLocks noGrp="1"/>
              </p:cNvSpPr>
              <p:nvPr>
                <p:ph type="body" sz="half" idx="2"/>
              </p:nvPr>
            </p:nvSpPr>
            <p:spPr>
              <a:xfrm>
                <a:off x="1074839" y="898543"/>
                <a:ext cx="3008313" cy="5919815"/>
              </a:xfrm>
            </p:spPr>
            <p:txBody>
              <a:bodyPr>
                <a:normAutofit fontScale="92500" lnSpcReduction="10000"/>
              </a:bodyPr>
              <a:lstStyle/>
              <a:p>
                <a:r>
                  <a:rPr lang="en-US" u="sng" dirty="0" smtClean="0"/>
                  <a:t>Upon detecting a loss of power</a:t>
                </a:r>
              </a:p>
              <a:p>
                <a:pPr marL="285750" indent="-285750">
                  <a:buFont typeface="Arial" panose="020B0604020202020204" pitchFamily="34" charset="0"/>
                  <a:buChar char="•"/>
                </a:pPr>
                <a:r>
                  <a:rPr lang="en-US" dirty="0" smtClean="0"/>
                  <a:t>MCU goes into sleep mode</a:t>
                </a:r>
              </a:p>
              <a:p>
                <a:pPr marL="285750" indent="-285750">
                  <a:buFont typeface="Arial" panose="020B0604020202020204" pitchFamily="34" charset="0"/>
                  <a:buChar char="•"/>
                </a:pPr>
                <a:r>
                  <a:rPr lang="en-US" dirty="0" smtClean="0"/>
                  <a:t>Wakes up periodically</a:t>
                </a:r>
              </a:p>
              <a:p>
                <a:pPr marL="285750" indent="-285750">
                  <a:buFont typeface="Arial" panose="020B0604020202020204" pitchFamily="34" charset="0"/>
                  <a:buChar char="•"/>
                </a:pPr>
                <a:r>
                  <a:rPr lang="en-US" dirty="0" smtClean="0"/>
                  <a:t>Samples external temperature sensors</a:t>
                </a:r>
              </a:p>
              <a:p>
                <a:pPr marL="285750" indent="-285750">
                  <a:buFont typeface="Arial" panose="020B0604020202020204" pitchFamily="34" charset="0"/>
                  <a:buChar char="•"/>
                </a:pPr>
                <a:r>
                  <a:rPr lang="en-US" dirty="0" smtClean="0"/>
                  <a:t>Logs them to EEPROM</a:t>
                </a:r>
              </a:p>
              <a:p>
                <a:endParaRPr lang="en-US" dirty="0"/>
              </a:p>
              <a:p>
                <a:r>
                  <a:rPr lang="en-US" dirty="0" smtClean="0"/>
                  <a:t>EEPROM dominates energy consumption</a:t>
                </a:r>
              </a:p>
              <a:p>
                <a:pPr marL="285750" indent="-285750">
                  <a:buFont typeface="Arial" panose="020B0604020202020204" pitchFamily="34" charset="0"/>
                  <a:buChar char="•"/>
                </a:pPr>
                <a:r>
                  <a:rPr lang="en-US" b="1" dirty="0" smtClean="0"/>
                  <a:t>Decreases logging lifespan</a:t>
                </a:r>
              </a:p>
              <a:p>
                <a:pPr marL="285750" indent="-285750">
                  <a:buFont typeface="Arial" panose="020B0604020202020204" pitchFamily="34" charset="0"/>
                  <a:buChar char="•"/>
                </a:pPr>
                <a:endParaRPr lang="en-US" dirty="0" smtClean="0"/>
              </a:p>
              <a:p>
                <a:r>
                  <a:rPr lang="en-US" u="sng" dirty="0" smtClean="0"/>
                  <a:t>Communicates </a:t>
                </a:r>
                <a:r>
                  <a:rPr lang="en-US" u="sng" dirty="0"/>
                  <a:t>via </a:t>
                </a:r>
                <a:r>
                  <a:rPr lang="en-US" u="sng" dirty="0" smtClean="0"/>
                  <a:t>RS485</a:t>
                </a:r>
                <a:endParaRPr lang="en-US" dirty="0"/>
              </a:p>
              <a:p>
                <a:pPr marL="285750" indent="-285750">
                  <a:buFont typeface="Arial" panose="020B0604020202020204" pitchFamily="34" charset="0"/>
                  <a:buChar char="•"/>
                </a:pPr>
                <a:r>
                  <a:rPr lang="en-US" dirty="0"/>
                  <a:t>CAT5 Resistance: 29</a:t>
                </a:r>
                <a:r>
                  <a:rPr lang="el-GR" dirty="0"/>
                  <a:t>Ω</a:t>
                </a:r>
                <a:r>
                  <a:rPr lang="en-US" dirty="0"/>
                  <a:t> / 1000ft</a:t>
                </a:r>
              </a:p>
              <a:p>
                <a:pPr marL="285750" indent="-285750">
                  <a:buFont typeface="Arial" panose="020B0604020202020204" pitchFamily="34" charset="0"/>
                  <a:buChar char="•"/>
                </a:pPr>
                <a14:m>
                  <m:oMath xmlns:m="http://schemas.openxmlformats.org/officeDocument/2006/math">
                    <m:r>
                      <a:rPr lang="en-US" i="1">
                        <a:latin typeface="Cambria Math"/>
                      </a:rPr>
                      <m:t>𝑉</m:t>
                    </m:r>
                    <m:r>
                      <a:rPr lang="en-US" i="1">
                        <a:latin typeface="Cambria Math"/>
                      </a:rPr>
                      <m:t>=</m:t>
                    </m:r>
                    <m:r>
                      <a:rPr lang="en-US" i="1">
                        <a:latin typeface="Cambria Math"/>
                      </a:rPr>
                      <m:t>𝐼𝑅</m:t>
                    </m:r>
                  </m:oMath>
                </a14:m>
                <a:r>
                  <a:rPr lang="en-US" dirty="0"/>
                  <a:t>; Need 6V at load</a:t>
                </a:r>
              </a:p>
              <a:p>
                <a:pPr marL="285750" indent="-285750">
                  <a:buFont typeface="Arial" panose="020B0604020202020204" pitchFamily="34" charset="0"/>
                  <a:buChar char="•"/>
                </a:pPr>
                <a:r>
                  <a:rPr lang="en-US" dirty="0"/>
                  <a:t>Assume 4 devices @ </a:t>
                </a:r>
                <a:r>
                  <a:rPr lang="en-US" dirty="0" smtClean="0"/>
                  <a:t>25mA</a:t>
                </a:r>
                <a:endParaRPr lang="en-US" dirty="0"/>
              </a:p>
              <a:p>
                <a:pPr marL="285750" indent="-285750">
                  <a:buFont typeface="Arial" panose="020B0604020202020204" pitchFamily="34" charset="0"/>
                  <a:buChar char="•"/>
                </a:pPr>
                <a:r>
                  <a:rPr lang="en-US" dirty="0"/>
                  <a:t>Assume 12Vdc output</a:t>
                </a:r>
              </a:p>
              <a:p>
                <a:pPr marL="285750" indent="-285750">
                  <a:buFont typeface="Arial" panose="020B0604020202020204" pitchFamily="34" charset="0"/>
                  <a:buChar char="•"/>
                </a:pPr>
                <a14:m>
                  <m:oMath xmlns:m="http://schemas.openxmlformats.org/officeDocument/2006/math">
                    <m:r>
                      <a:rPr lang="en-US" i="1">
                        <a:latin typeface="Cambria Math"/>
                        <a:ea typeface="Cambria Math"/>
                      </a:rPr>
                      <m:t>∴</m:t>
                    </m:r>
                    <m:r>
                      <a:rPr lang="en-US" i="1">
                        <a:latin typeface="Cambria Math"/>
                      </a:rPr>
                      <m:t>𝑅</m:t>
                    </m:r>
                    <m:r>
                      <a:rPr lang="en-US" i="1">
                        <a:latin typeface="Cambria Math"/>
                      </a:rPr>
                      <m:t>= </m:t>
                    </m:r>
                    <m:f>
                      <m:fPr>
                        <m:ctrlPr>
                          <a:rPr lang="en-US" i="1">
                            <a:latin typeface="Cambria Math" panose="02040503050406030204" pitchFamily="18" charset="0"/>
                          </a:rPr>
                        </m:ctrlPr>
                      </m:fPr>
                      <m:num>
                        <m:r>
                          <a:rPr lang="en-US" i="1">
                            <a:latin typeface="Cambria Math"/>
                          </a:rPr>
                          <m:t>𝑉</m:t>
                        </m:r>
                      </m:num>
                      <m:den>
                        <m:r>
                          <a:rPr lang="en-US" i="1">
                            <a:latin typeface="Cambria Math"/>
                          </a:rPr>
                          <m:t>𝐼</m:t>
                        </m:r>
                      </m:den>
                    </m:f>
                    <m:r>
                      <a:rPr lang="en-US" i="1">
                        <a:latin typeface="Cambria Math"/>
                      </a:rPr>
                      <m:t>= </m:t>
                    </m:r>
                    <m:f>
                      <m:fPr>
                        <m:ctrlPr>
                          <a:rPr lang="en-US" i="1">
                            <a:latin typeface="Cambria Math" panose="02040503050406030204" pitchFamily="18" charset="0"/>
                          </a:rPr>
                        </m:ctrlPr>
                      </m:fPr>
                      <m:num>
                        <m:r>
                          <a:rPr lang="en-US" i="1">
                            <a:latin typeface="Cambria Math"/>
                          </a:rPr>
                          <m:t>6</m:t>
                        </m:r>
                      </m:num>
                      <m:den>
                        <m:r>
                          <a:rPr lang="en-US" i="1">
                            <a:latin typeface="Cambria Math"/>
                          </a:rPr>
                          <m:t>.</m:t>
                        </m:r>
                        <m:r>
                          <a:rPr lang="en-US" b="0" i="1" smtClean="0">
                            <a:latin typeface="Cambria Math" panose="02040503050406030204" pitchFamily="18" charset="0"/>
                          </a:rPr>
                          <m:t>1</m:t>
                        </m:r>
                      </m:den>
                    </m:f>
                    <m:r>
                      <a:rPr lang="en-US" i="1">
                        <a:latin typeface="Cambria Math"/>
                      </a:rPr>
                      <m:t>=</m:t>
                    </m:r>
                    <m:r>
                      <a:rPr lang="en-US" b="0" i="1" smtClean="0">
                        <a:latin typeface="Cambria Math" panose="02040503050406030204" pitchFamily="18" charset="0"/>
                      </a:rPr>
                      <m:t>6</m:t>
                    </m:r>
                    <m:r>
                      <a:rPr lang="en-US" i="1">
                        <a:latin typeface="Cambria Math"/>
                      </a:rPr>
                      <m:t>0</m:t>
                    </m:r>
                  </m:oMath>
                </a14:m>
                <a:r>
                  <a:rPr lang="el-GR" dirty="0"/>
                  <a:t> Ω</a:t>
                </a:r>
                <a:endParaRPr lang="en-US" dirty="0"/>
              </a:p>
              <a:p>
                <a:pPr marL="285750" indent="-285750">
                  <a:buFont typeface="Arial" panose="020B0604020202020204" pitchFamily="34" charset="0"/>
                  <a:buChar char="•"/>
                </a:pPr>
                <a:endParaRPr lang="en-US" dirty="0"/>
              </a:p>
              <a:p>
                <a:r>
                  <a:rPr lang="en-US" dirty="0"/>
                  <a:t>RS485 </a:t>
                </a:r>
                <a:r>
                  <a:rPr lang="en-US" dirty="0" smtClean="0"/>
                  <a:t>is </a:t>
                </a:r>
                <a:r>
                  <a:rPr lang="en-US" dirty="0"/>
                  <a:t>rated for 4000ft over </a:t>
                </a:r>
                <a:r>
                  <a:rPr lang="en-US" dirty="0" smtClean="0"/>
                  <a:t>CAT5</a:t>
                </a:r>
                <a:endParaRPr lang="en-US" dirty="0"/>
              </a:p>
              <a:p>
                <a:pPr marL="285750" indent="-285750">
                  <a:buFont typeface="Arial" panose="020B0604020202020204" pitchFamily="34" charset="0"/>
                  <a:buChar char="•"/>
                </a:pPr>
                <a:r>
                  <a:rPr lang="en-US" b="1" dirty="0" smtClean="0"/>
                  <a:t>Distance limited </a:t>
                </a:r>
                <a:r>
                  <a:rPr lang="en-US" b="1" dirty="0"/>
                  <a:t>by power </a:t>
                </a:r>
                <a:r>
                  <a:rPr lang="en-US" b="1" dirty="0" smtClean="0"/>
                  <a:t>consumption, not line impedance</a:t>
                </a:r>
                <a:endParaRPr lang="en-US" b="1" dirty="0"/>
              </a:p>
              <a:p>
                <a:pPr marL="285750" indent="-285750">
                  <a:buFont typeface="Arial" panose="020B0604020202020204" pitchFamily="34" charset="0"/>
                  <a:buChar char="•"/>
                </a:pPr>
                <a:r>
                  <a:rPr lang="en-US" smtClean="0"/>
                  <a:t>25mA </a:t>
                </a:r>
                <a:r>
                  <a:rPr lang="en-US" dirty="0"/>
                  <a:t>per device is worst-case</a:t>
                </a:r>
              </a:p>
              <a:p>
                <a:pPr marL="742950" lvl="1" indent="-285750">
                  <a:buFont typeface="Arial" panose="020B0604020202020204" pitchFamily="34" charset="0"/>
                  <a:buChar char="•"/>
                </a:pPr>
                <a:r>
                  <a:rPr lang="en-US" dirty="0"/>
                  <a:t>Can we decrease the worst </a:t>
                </a:r>
                <a:r>
                  <a:rPr lang="en-US" dirty="0" smtClean="0"/>
                  <a:t>case and thereby increase battery life, increase maximum distance and potentially decrease cost?</a:t>
                </a:r>
                <a:endParaRPr lang="en-US" dirty="0"/>
              </a:p>
            </p:txBody>
          </p:sp>
        </mc:Choice>
        <mc:Fallback>
          <p:sp>
            <p:nvSpPr>
              <p:cNvPr id="4" name="Text Placeholder 3"/>
              <p:cNvSpPr>
                <a:spLocks noGrp="1" noRot="1" noChangeAspect="1" noMove="1" noResize="1" noEditPoints="1" noAdjustHandles="1" noChangeArrowheads="1" noChangeShapeType="1" noTextEdit="1"/>
              </p:cNvSpPr>
              <p:nvPr>
                <p:ph type="body" sz="half" idx="2"/>
              </p:nvPr>
            </p:nvSpPr>
            <p:spPr>
              <a:xfrm>
                <a:off x="1074839" y="898543"/>
                <a:ext cx="3008313" cy="5919815"/>
              </a:xfrm>
              <a:blipFill rotWithShape="0">
                <a:blip r:embed="rId2"/>
                <a:stretch>
                  <a:fillRect l="-202" t="-412"/>
                </a:stretch>
              </a:blipFill>
            </p:spPr>
            <p:txBody>
              <a:bodyPr/>
              <a:lstStyle/>
              <a:p>
                <a:r>
                  <a:rPr lang="en-US">
                    <a:noFill/>
                  </a:rPr>
                  <a:t> </a:t>
                </a:r>
              </a:p>
            </p:txBody>
          </p:sp>
        </mc:Fallback>
      </mc:AlternateContent>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2352" y="273050"/>
            <a:ext cx="4364038" cy="3273028"/>
          </a:xfrm>
        </p:spPr>
      </p:pic>
      <p:sp>
        <p:nvSpPr>
          <p:cNvPr id="6" name="TextBox 5"/>
          <p:cNvSpPr txBox="1"/>
          <p:nvPr/>
        </p:nvSpPr>
        <p:spPr>
          <a:xfrm>
            <a:off x="4083152" y="3553237"/>
            <a:ext cx="4442439" cy="1754326"/>
          </a:xfrm>
          <a:prstGeom prst="rect">
            <a:avLst/>
          </a:prstGeom>
          <a:noFill/>
        </p:spPr>
        <p:txBody>
          <a:bodyPr wrap="square" rtlCol="0">
            <a:spAutoFit/>
          </a:bodyPr>
          <a:lstStyle/>
          <a:p>
            <a:r>
              <a:rPr lang="en-US" dirty="0" smtClean="0"/>
              <a:t>Commercial / Industrial Temperature Logger</a:t>
            </a:r>
          </a:p>
          <a:p>
            <a:pPr marL="1257300" lvl="2" indent="-342900">
              <a:buAutoNum type="arabicPeriod"/>
            </a:pPr>
            <a:r>
              <a:rPr lang="en-US" dirty="0" smtClean="0"/>
              <a:t>Power Supply</a:t>
            </a:r>
          </a:p>
          <a:p>
            <a:pPr marL="1257300" lvl="2" indent="-342900">
              <a:buAutoNum type="arabicPeriod"/>
            </a:pPr>
            <a:r>
              <a:rPr lang="en-US" dirty="0" smtClean="0"/>
              <a:t>RS485 Communications</a:t>
            </a:r>
          </a:p>
          <a:p>
            <a:pPr marL="1257300" lvl="2" indent="-342900">
              <a:buAutoNum type="arabicPeriod"/>
            </a:pPr>
            <a:r>
              <a:rPr lang="en-US" dirty="0" smtClean="0"/>
              <a:t>Non-Volatile Storage (EEPROM)</a:t>
            </a:r>
          </a:p>
          <a:p>
            <a:pPr marL="1257300" lvl="2" indent="-342900">
              <a:buAutoNum type="arabicPeriod"/>
            </a:pPr>
            <a:r>
              <a:rPr lang="en-US" dirty="0" smtClean="0"/>
              <a:t>Micro-controller</a:t>
            </a:r>
          </a:p>
          <a:p>
            <a:pPr marL="1257300" lvl="2" indent="-342900">
              <a:buAutoNum type="arabicPeriod"/>
            </a:pPr>
            <a:r>
              <a:rPr lang="en-US" dirty="0" smtClean="0"/>
              <a:t>Analog Input</a:t>
            </a:r>
            <a:endParaRPr lang="en-US" dirty="0"/>
          </a:p>
        </p:txBody>
      </p:sp>
    </p:spTree>
    <p:extLst>
      <p:ext uri="{BB962C8B-B14F-4D97-AF65-F5344CB8AC3E}">
        <p14:creationId xmlns:p14="http://schemas.microsoft.com/office/powerpoint/2010/main" val="2271170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PACER-C</a:t>
            </a:r>
            <a:r>
              <a:rPr lang="en-US" dirty="0" smtClean="0"/>
              <a:t/>
            </a:r>
            <a:br>
              <a:rPr lang="en-US" dirty="0" smtClean="0"/>
            </a:br>
            <a:r>
              <a:rPr lang="en-US" sz="2000" dirty="0" smtClean="0"/>
              <a:t>Peripheral Activity Completion Estimation and </a:t>
            </a:r>
            <a:r>
              <a:rPr lang="en-US" sz="2000" dirty="0" smtClean="0"/>
              <a:t>Recognition</a:t>
            </a:r>
            <a:br>
              <a:rPr lang="en-US" sz="2000" dirty="0" smtClean="0"/>
            </a:br>
            <a:r>
              <a:rPr lang="en-US" sz="2000" dirty="0" smtClean="0"/>
              <a:t>Current-Based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62500" lnSpcReduction="20000"/>
          </a:bodyPr>
          <a:lstStyle/>
          <a:p>
            <a:pPr lvl="1"/>
            <a:r>
              <a:rPr lang="en-US" dirty="0" smtClean="0"/>
              <a:t>Starts with a current measurement taken before the operation</a:t>
            </a:r>
          </a:p>
          <a:p>
            <a:pPr lvl="1"/>
            <a:endParaRPr lang="en-US" dirty="0" smtClean="0"/>
          </a:p>
          <a:p>
            <a:pPr lvl="1"/>
            <a:r>
              <a:rPr lang="en-US" dirty="0" smtClean="0"/>
              <a:t>The operation is executed</a:t>
            </a:r>
          </a:p>
          <a:p>
            <a:pPr lvl="2"/>
            <a:endParaRPr lang="en-US" dirty="0" smtClean="0"/>
          </a:p>
          <a:p>
            <a:pPr lvl="1"/>
            <a:r>
              <a:rPr lang="en-US" dirty="0" smtClean="0"/>
              <a:t>The operation is considered complete when the current returns to a supplied multiple of the initial measurement.</a:t>
            </a:r>
          </a:p>
          <a:p>
            <a:pPr lvl="2"/>
            <a:r>
              <a:rPr lang="en-US" dirty="0" smtClean="0"/>
              <a:t>Example, supplied multiple = 110, operation is considered complete when current returns to 110% of original measurement</a:t>
            </a:r>
          </a:p>
          <a:p>
            <a:pPr lvl="2"/>
            <a:r>
              <a:rPr lang="en-US" dirty="0" smtClean="0"/>
              <a:t>The multiple is important for devices that do not return to idle until a follow-up operation is completed (</a:t>
            </a:r>
            <a:r>
              <a:rPr lang="en-US" dirty="0" err="1" smtClean="0"/>
              <a:t>Sandisk</a:t>
            </a:r>
            <a:r>
              <a:rPr lang="en-US" dirty="0" smtClean="0"/>
              <a:t> microSD Card)</a:t>
            </a:r>
          </a:p>
          <a:p>
            <a:pPr lvl="2"/>
            <a:endParaRPr lang="en-US" dirty="0"/>
          </a:p>
          <a:p>
            <a:pPr lvl="1"/>
            <a:r>
              <a:rPr lang="en-US" dirty="0" smtClean="0"/>
              <a:t>There is also a (currently hard-coded) minimum operation time</a:t>
            </a:r>
          </a:p>
          <a:p>
            <a:pPr lvl="2"/>
            <a:r>
              <a:rPr lang="en-US" dirty="0" smtClean="0"/>
              <a:t>Important for devices that return-to-idle, yet aren’t finished! (EEPROM)</a:t>
            </a:r>
          </a:p>
          <a:p>
            <a:pPr lvl="2"/>
            <a:endParaRPr lang="en-US" dirty="0" smtClean="0"/>
          </a:p>
        </p:txBody>
      </p:sp>
      <p:pic>
        <p:nvPicPr>
          <p:cNvPr id="6" name="Picture 5"/>
          <p:cNvPicPr>
            <a:picLocks noChangeAspect="1"/>
          </p:cNvPicPr>
          <p:nvPr/>
        </p:nvPicPr>
        <p:blipFill>
          <a:blip r:embed="rId2"/>
          <a:stretch>
            <a:fillRect/>
          </a:stretch>
        </p:blipFill>
        <p:spPr>
          <a:xfrm>
            <a:off x="3083934" y="1399752"/>
            <a:ext cx="2976132" cy="1958909"/>
          </a:xfrm>
          <a:prstGeom prst="rect">
            <a:avLst/>
          </a:prstGeom>
        </p:spPr>
      </p:pic>
    </p:spTree>
    <p:extLst>
      <p:ext uri="{BB962C8B-B14F-4D97-AF65-F5344CB8AC3E}">
        <p14:creationId xmlns:p14="http://schemas.microsoft.com/office/powerpoint/2010/main" val="2565833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EEPROM </a:t>
            </a:r>
            <a:r>
              <a:rPr lang="en-US" dirty="0" smtClean="0"/>
              <a:t>PACER-E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734200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647130" cy="1143000"/>
          </a:xfrm>
        </p:spPr>
        <p:txBody>
          <a:bodyPr/>
          <a:lstStyle/>
          <a:p>
            <a:r>
              <a:rPr lang="en-US" dirty="0" smtClean="0"/>
              <a:t>EEPROM </a:t>
            </a:r>
            <a:r>
              <a:rPr lang="en-US" dirty="0" smtClean="0"/>
              <a:t>PACER-E </a:t>
            </a:r>
            <a:r>
              <a:rPr lang="en-US" dirty="0" smtClean="0"/>
              <a:t>+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119412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EEPROM Results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882869537"/>
              </p:ext>
            </p:extLst>
          </p:nvPr>
        </p:nvGraphicFramePr>
        <p:xfrm>
          <a:off x="1074738" y="1198222"/>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uJ</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6.13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2.80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46.84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33.85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b"/>
                      <a:r>
                        <a:rPr lang="en-US" sz="800" b="0" i="0" u="none" strike="noStrike">
                          <a:solidFill>
                            <a:srgbClr val="000000"/>
                          </a:solidFill>
                          <a:effectLst/>
                          <a:latin typeface="Calibri" panose="020F0502020204030204" pitchFamily="34" charset="0"/>
                        </a:rPr>
                        <a:t>37.89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D"/>
                    </a:solidFill>
                  </a:tcPr>
                </a:tc>
                <a:tc>
                  <a:txBody>
                    <a:bodyPr/>
                    <a:lstStyle/>
                    <a:p>
                      <a:pPr algn="ctr" fontAlgn="b"/>
                      <a:r>
                        <a:rPr lang="en-US" sz="800" b="0" i="0" u="none" strike="noStrike">
                          <a:solidFill>
                            <a:srgbClr val="000000"/>
                          </a:solidFill>
                          <a:effectLst/>
                          <a:latin typeface="Calibri" panose="020F0502020204030204" pitchFamily="34" charset="0"/>
                        </a:rPr>
                        <a:t>27.85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D"/>
                    </a:solidFill>
                  </a:tcPr>
                </a:tc>
                <a:tc>
                  <a:txBody>
                    <a:bodyPr/>
                    <a:lstStyle/>
                    <a:p>
                      <a:pPr algn="ctr" fontAlgn="b"/>
                      <a:r>
                        <a:rPr lang="en-US" sz="800" b="0" i="0" u="none" strike="noStrike">
                          <a:solidFill>
                            <a:srgbClr val="000000"/>
                          </a:solidFill>
                          <a:effectLst/>
                          <a:latin typeface="Calibri" panose="020F0502020204030204" pitchFamily="34" charset="0"/>
                        </a:rPr>
                        <a:t>33.59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3"/>
                    </a:solidFill>
                  </a:tcPr>
                </a:tc>
                <a:tc>
                  <a:txBody>
                    <a:bodyPr/>
                    <a:lstStyle/>
                    <a:p>
                      <a:pPr algn="ctr" fontAlgn="b"/>
                      <a:r>
                        <a:rPr lang="en-US" sz="800" b="0" i="0" u="none" strike="noStrike">
                          <a:solidFill>
                            <a:srgbClr val="000000"/>
                          </a:solidFill>
                          <a:effectLst/>
                          <a:latin typeface="Calibri" panose="020F0502020204030204" pitchFamily="34" charset="0"/>
                        </a:rPr>
                        <a:t>25.06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A81"/>
                    </a:solidFill>
                  </a:tcPr>
                </a:tc>
                <a:tc>
                  <a:txBody>
                    <a:bodyPr/>
                    <a:lstStyle/>
                    <a:p>
                      <a:pPr algn="ctr" fontAlgn="b"/>
                      <a:r>
                        <a:rPr lang="en-US" sz="800" b="0" i="0" u="none" strike="noStrike">
                          <a:solidFill>
                            <a:srgbClr val="000000"/>
                          </a:solidFill>
                          <a:effectLst/>
                          <a:latin typeface="Calibri" panose="020F0502020204030204" pitchFamily="34" charset="0"/>
                        </a:rPr>
                        <a:t>26.24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5.76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15.30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13.42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14.97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14.16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Test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53.05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39.88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43.91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32.40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39.79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31.06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41.82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a:solidFill>
                            <a:srgbClr val="000000"/>
                          </a:solidFill>
                          <a:effectLst/>
                          <a:latin typeface="Calibri" panose="020F0502020204030204" pitchFamily="34" charset="0"/>
                        </a:rPr>
                        <a:t>32.03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-24.83%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-17.24%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-38.93%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-25.00%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-41.46%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-21.17%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dirty="0">
                          <a:solidFill>
                            <a:srgbClr val="000000"/>
                          </a:solidFill>
                          <a:effectLst/>
                          <a:latin typeface="Calibri" panose="020F0502020204030204" pitchFamily="34" charset="0"/>
                        </a:rPr>
                        <a:t>-39.62%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297108809"/>
              </p:ext>
            </p:extLst>
          </p:nvPr>
        </p:nvGraphicFramePr>
        <p:xfrm>
          <a:off x="1074938" y="3062703"/>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5.045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5.044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D57F"/>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3.653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2.422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Operation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5.982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4.475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0" i="0" u="none" strike="noStrike">
                          <a:solidFill>
                            <a:srgbClr val="000000"/>
                          </a:solidFill>
                          <a:effectLst/>
                          <a:latin typeface="Calibri" panose="020F0502020204030204" pitchFamily="34" charset="0"/>
                        </a:rPr>
                        <a:t>4.444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4.539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4.59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1" i="0" u="none" strike="noStrike" dirty="0">
                          <a:solidFill>
                            <a:srgbClr val="000000"/>
                          </a:solidFill>
                          <a:effectLst/>
                          <a:latin typeface="Calibri" panose="020F0502020204030204" pitchFamily="34" charset="0"/>
                        </a:rPr>
                        <a:t>0.03%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1" i="0" u="none" strike="noStrike">
                          <a:solidFill>
                            <a:srgbClr val="000000"/>
                          </a:solidFill>
                          <a:effectLst/>
                          <a:latin typeface="Calibri" panose="020F0502020204030204" pitchFamily="34" charset="0"/>
                        </a:rPr>
                        <a:t>-25.69%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1" i="0" u="none" strike="noStrike">
                          <a:solidFill>
                            <a:srgbClr val="000000"/>
                          </a:solidFill>
                          <a:effectLst/>
                          <a:latin typeface="Calibri" panose="020F0502020204030204" pitchFamily="34" charset="0"/>
                        </a:rPr>
                        <a:t>-24.10%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1" i="0" u="none" strike="noStrike" dirty="0">
                          <a:solidFill>
                            <a:srgbClr val="000000"/>
                          </a:solidFill>
                          <a:effectLst/>
                          <a:latin typeface="Calibri" panose="020F0502020204030204" pitchFamily="34" charset="0"/>
                        </a:rPr>
                        <a:t>-23.24%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bl>
          </a:graphicData>
        </a:graphic>
      </p:graphicFrame>
      <p:sp>
        <p:nvSpPr>
          <p:cNvPr id="13" name="TextBox 12"/>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PACER-E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a:t>
            </a:r>
          </a:p>
          <a:p>
            <a:pPr marL="742950" lvl="1" indent="-285750">
              <a:buFont typeface="Arial" panose="020B0604020202020204" pitchFamily="34" charset="0"/>
              <a:buChar char="•"/>
            </a:pPr>
            <a:r>
              <a:rPr lang="en-US" dirty="0" smtClean="0"/>
              <a:t>PACER </a:t>
            </a:r>
            <a:r>
              <a:rPr lang="en-US" dirty="0" err="1" smtClean="0"/>
              <a:t>algos</a:t>
            </a:r>
            <a:r>
              <a:rPr lang="en-US" dirty="0" smtClean="0"/>
              <a:t> are within the margin of error to each other for this case</a:t>
            </a:r>
            <a:endParaRPr lang="en-US" dirty="0"/>
          </a:p>
        </p:txBody>
      </p:sp>
    </p:spTree>
    <p:extLst>
      <p:ext uri="{BB962C8B-B14F-4D97-AF65-F5344CB8AC3E}">
        <p14:creationId xmlns:p14="http://schemas.microsoft.com/office/powerpoint/2010/main" val="3275454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876689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 + IODVS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659341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NOR Serial Flash Results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991179690"/>
              </p:ext>
            </p:extLst>
          </p:nvPr>
        </p:nvGraphicFramePr>
        <p:xfrm>
          <a:off x="1074935" y="1193204"/>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smtClean="0">
                          <a:solidFill>
                            <a:srgbClr val="000000"/>
                          </a:solidFill>
                          <a:effectLst/>
                          <a:latin typeface="Calibri" panose="020F0502020204030204" pitchFamily="34" charset="0"/>
                        </a:rPr>
                        <a:t>Energy (</a:t>
                      </a:r>
                      <a:r>
                        <a:rPr lang="en-US" sz="2000" b="0" i="0" u="none" strike="noStrike" dirty="0" err="1" smtClean="0">
                          <a:solidFill>
                            <a:srgbClr val="000000"/>
                          </a:solidFill>
                          <a:effectLst/>
                          <a:latin typeface="Calibri" panose="020F0502020204030204" pitchFamily="34" charset="0"/>
                        </a:rPr>
                        <a:t>mJ</a:t>
                      </a:r>
                      <a:r>
                        <a:rPr lang="en-US" sz="2000" b="0" i="0" u="none" strike="noStrike" dirty="0" smtClean="0">
                          <a:solidFill>
                            <a:srgbClr val="000000"/>
                          </a:solidFill>
                          <a:effectLst/>
                          <a:latin typeface="Calibri" panose="020F0502020204030204" pitchFamily="34" charset="0"/>
                        </a:rPr>
                        <a:t>)</a:t>
                      </a:r>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58.08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39.17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36.31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63.05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41.26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20.40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2138.32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1713.89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978"/>
                    </a:solidFill>
                  </a:tcPr>
                </a:tc>
                <a:tc>
                  <a:txBody>
                    <a:bodyPr/>
                    <a:lstStyle/>
                    <a:p>
                      <a:pPr algn="ctr" fontAlgn="b"/>
                      <a:r>
                        <a:rPr lang="en-US" sz="700" b="0" i="0" u="none" strike="noStrike">
                          <a:solidFill>
                            <a:srgbClr val="000000"/>
                          </a:solidFill>
                          <a:effectLst/>
                          <a:latin typeface="Calibri" panose="020F0502020204030204" pitchFamily="34" charset="0"/>
                        </a:rPr>
                        <a:t>1211.99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081"/>
                    </a:solidFill>
                  </a:tcPr>
                </a:tc>
                <a:tc>
                  <a:txBody>
                    <a:bodyPr/>
                    <a:lstStyle/>
                    <a:p>
                      <a:pPr algn="ctr" fontAlgn="b"/>
                      <a:r>
                        <a:rPr lang="en-US" sz="700" b="0" i="0" u="none" strike="noStrike">
                          <a:solidFill>
                            <a:srgbClr val="000000"/>
                          </a:solidFill>
                          <a:effectLst/>
                          <a:latin typeface="Calibri" panose="020F0502020204030204" pitchFamily="34" charset="0"/>
                        </a:rPr>
                        <a:t>1029.52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1501.73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ctr" fontAlgn="b"/>
                      <a:r>
                        <a:rPr lang="en-US" sz="700" b="0" i="0" u="none" strike="noStrike">
                          <a:solidFill>
                            <a:srgbClr val="000000"/>
                          </a:solidFill>
                          <a:effectLst/>
                          <a:latin typeface="Calibri" panose="020F0502020204030204" pitchFamily="34" charset="0"/>
                        </a:rPr>
                        <a:t>1178.32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A80"/>
                    </a:solidFill>
                  </a:tcPr>
                </a:tc>
                <a:tc>
                  <a:txBody>
                    <a:bodyPr/>
                    <a:lstStyle/>
                    <a:p>
                      <a:pPr algn="ctr" fontAlgn="b"/>
                      <a:r>
                        <a:rPr lang="en-US" sz="700" b="0" i="0" u="none" strike="noStrike">
                          <a:solidFill>
                            <a:srgbClr val="000000"/>
                          </a:solidFill>
                          <a:effectLst/>
                          <a:latin typeface="Calibri" panose="020F0502020204030204" pitchFamily="34" charset="0"/>
                        </a:rPr>
                        <a:t>1319.34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0" i="0" u="none" strike="noStrike">
                          <a:solidFill>
                            <a:srgbClr val="000000"/>
                          </a:solidFill>
                          <a:effectLst/>
                          <a:latin typeface="Calibri" panose="020F0502020204030204" pitchFamily="34" charset="0"/>
                        </a:rPr>
                        <a:t>1040.74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51.91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31.72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929.24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711.59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689.63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576.83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859.97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657.46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2277.02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1854.68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1391.98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1158.26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1645.17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1287.98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1462.18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a:solidFill>
                            <a:srgbClr val="000000"/>
                          </a:solidFill>
                          <a:effectLst/>
                          <a:latin typeface="Calibri" panose="020F0502020204030204" pitchFamily="34" charset="0"/>
                        </a:rPr>
                        <a:t>1156.28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124148">
                <a:tc>
                  <a:txBody>
                    <a:bodyPr/>
                    <a:lstStyle/>
                    <a:p>
                      <a:pPr algn="ctr"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-38.87%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-49.13%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-27.75%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-43.44%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-35.79%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dirty="0">
                          <a:solidFill>
                            <a:srgbClr val="000000"/>
                          </a:solidFill>
                          <a:effectLst/>
                          <a:latin typeface="Calibri" panose="020F0502020204030204" pitchFamily="34" charset="0"/>
                        </a:rPr>
                        <a:t>-49.22%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71661796"/>
              </p:ext>
            </p:extLst>
          </p:nvPr>
        </p:nvGraphicFramePr>
        <p:xfrm>
          <a:off x="1074737" y="2938496"/>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69.47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C27B"/>
                    </a:solidFill>
                  </a:tcPr>
                </a:tc>
                <a:tc>
                  <a:txBody>
                    <a:bodyPr/>
                    <a:lstStyle/>
                    <a:p>
                      <a:pPr algn="ctr" fontAlgn="b"/>
                      <a:r>
                        <a:rPr lang="en-US" sz="700" b="0" i="0" u="none" strike="noStrike">
                          <a:solidFill>
                            <a:srgbClr val="000000"/>
                          </a:solidFill>
                          <a:effectLst/>
                          <a:latin typeface="Calibri" panose="020F0502020204030204" pitchFamily="34" charset="0"/>
                        </a:rPr>
                        <a:t>66.92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104.81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0" i="0" u="none" strike="noStrike">
                          <a:solidFill>
                            <a:srgbClr val="000000"/>
                          </a:solidFill>
                          <a:effectLst/>
                          <a:latin typeface="Calibri" panose="020F0502020204030204" pitchFamily="34" charset="0"/>
                        </a:rPr>
                        <a:t>120.17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0" i="0" u="none" strike="noStrike">
                          <a:solidFill>
                            <a:srgbClr val="000000"/>
                          </a:solidFill>
                          <a:effectLst/>
                          <a:latin typeface="Calibri" panose="020F0502020204030204" pitchFamily="34" charset="0"/>
                        </a:rPr>
                        <a:t>80.15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0" i="0" u="none" strike="noStrike">
                          <a:solidFill>
                            <a:srgbClr val="000000"/>
                          </a:solidFill>
                          <a:effectLst/>
                          <a:latin typeface="Calibri" panose="020F0502020204030204" pitchFamily="34" charset="0"/>
                        </a:rPr>
                        <a:t>79.06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169.55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171.74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133.86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118.38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158.50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159.57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243.87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B6D"/>
                    </a:solidFill>
                  </a:tcPr>
                </a:tc>
                <a:tc>
                  <a:txBody>
                    <a:bodyPr/>
                    <a:lstStyle/>
                    <a:p>
                      <a:pPr algn="ctr" fontAlgn="b"/>
                      <a:r>
                        <a:rPr lang="en-US" sz="700" b="1" i="0" u="none" strike="noStrike">
                          <a:solidFill>
                            <a:srgbClr val="000000"/>
                          </a:solidFill>
                          <a:effectLst/>
                          <a:latin typeface="Calibri" panose="020F0502020204030204" pitchFamily="34" charset="0"/>
                        </a:rPr>
                        <a:t>244.92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82.45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93CA"/>
                    </a:solidFill>
                  </a:tcPr>
                </a:tc>
                <a:tc>
                  <a:txBody>
                    <a:bodyPr/>
                    <a:lstStyle/>
                    <a:p>
                      <a:pPr algn="ctr" fontAlgn="b"/>
                      <a:r>
                        <a:rPr lang="en-US" sz="700" b="1" i="0" u="none" strike="noStrike">
                          <a:solidFill>
                            <a:srgbClr val="000000"/>
                          </a:solidFill>
                          <a:effectLst/>
                          <a:latin typeface="Calibri" panose="020F0502020204030204" pitchFamily="34" charset="0"/>
                        </a:rPr>
                        <a:t>80.26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b"/>
                      <a:r>
                        <a:rPr lang="en-US" sz="700" b="1" i="0" u="none" strike="noStrike">
                          <a:solidFill>
                            <a:srgbClr val="000000"/>
                          </a:solidFill>
                          <a:effectLst/>
                          <a:latin typeface="Calibri" panose="020F0502020204030204" pitchFamily="34" charset="0"/>
                        </a:rPr>
                        <a:t>118.14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FF2"/>
                    </a:solidFill>
                  </a:tcPr>
                </a:tc>
                <a:tc>
                  <a:txBody>
                    <a:bodyPr/>
                    <a:lstStyle/>
                    <a:p>
                      <a:pPr algn="ctr" fontAlgn="b"/>
                      <a:r>
                        <a:rPr lang="en-US" sz="700" b="1" i="0" u="none" strike="noStrike">
                          <a:solidFill>
                            <a:srgbClr val="000000"/>
                          </a:solidFill>
                          <a:effectLst/>
                          <a:latin typeface="Calibri" panose="020F0502020204030204" pitchFamily="34" charset="0"/>
                        </a:rPr>
                        <a:t>133.62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FE2"/>
                    </a:solidFill>
                  </a:tcPr>
                </a:tc>
                <a:tc>
                  <a:txBody>
                    <a:bodyPr/>
                    <a:lstStyle/>
                    <a:p>
                      <a:pPr algn="ctr" fontAlgn="b"/>
                      <a:r>
                        <a:rPr lang="en-US" sz="700" b="1" i="0" u="none" strike="noStrike">
                          <a:solidFill>
                            <a:srgbClr val="000000"/>
                          </a:solidFill>
                          <a:effectLst/>
                          <a:latin typeface="Calibri" panose="020F0502020204030204" pitchFamily="34" charset="0"/>
                        </a:rPr>
                        <a:t>93.50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C5E3"/>
                    </a:solidFill>
                  </a:tcPr>
                </a:tc>
                <a:tc>
                  <a:txBody>
                    <a:bodyPr/>
                    <a:lstStyle/>
                    <a:p>
                      <a:pPr algn="ctr" fontAlgn="b"/>
                      <a:r>
                        <a:rPr lang="en-US" sz="700" b="1" i="0" u="none" strike="noStrike">
                          <a:solidFill>
                            <a:srgbClr val="000000"/>
                          </a:solidFill>
                          <a:effectLst/>
                          <a:latin typeface="Calibri" panose="020F0502020204030204" pitchFamily="34" charset="0"/>
                        </a:rPr>
                        <a:t>92.43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C0E1"/>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-66.19%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17B"/>
                    </a:solidFill>
                  </a:tcPr>
                </a:tc>
                <a:tc>
                  <a:txBody>
                    <a:bodyPr/>
                    <a:lstStyle/>
                    <a:p>
                      <a:pPr algn="ctr" fontAlgn="b"/>
                      <a:r>
                        <a:rPr lang="en-US" sz="700" b="1" i="0" u="none" strike="noStrike">
                          <a:solidFill>
                            <a:srgbClr val="000000"/>
                          </a:solidFill>
                          <a:effectLst/>
                          <a:latin typeface="Calibri" panose="020F0502020204030204" pitchFamily="34" charset="0"/>
                        </a:rPr>
                        <a:t>-67.09%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1" i="0" u="none" strike="noStrike">
                          <a:solidFill>
                            <a:srgbClr val="000000"/>
                          </a:solidFill>
                          <a:effectLst/>
                          <a:latin typeface="Calibri" panose="020F0502020204030204" pitchFamily="34" charset="0"/>
                        </a:rPr>
                        <a:t>-45.21%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a:solidFill>
                            <a:srgbClr val="000000"/>
                          </a:solidFill>
                          <a:effectLst/>
                          <a:latin typeface="Calibri" panose="020F0502020204030204" pitchFamily="34" charset="0"/>
                        </a:rPr>
                        <a:t>-61.66%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1" i="0" u="none" strike="noStrike" dirty="0">
                          <a:solidFill>
                            <a:srgbClr val="000000"/>
                          </a:solidFill>
                          <a:effectLst/>
                          <a:latin typeface="Calibri" panose="020F0502020204030204" pitchFamily="34" charset="0"/>
                        </a:rPr>
                        <a:t>-62.10%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bl>
          </a:graphicData>
        </a:graphic>
      </p:graphicFrame>
      <p:sp>
        <p:nvSpPr>
          <p:cNvPr id="11" name="TextBox 10"/>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~33%</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67%, and energy by 49%</a:t>
            </a:r>
            <a:endParaRPr lang="en-US" dirty="0"/>
          </a:p>
        </p:txBody>
      </p:sp>
    </p:spTree>
    <p:extLst>
      <p:ext uri="{BB962C8B-B14F-4D97-AF65-F5344CB8AC3E}">
        <p14:creationId xmlns:p14="http://schemas.microsoft.com/office/powerpoint/2010/main" val="2116557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170408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039727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NAND Serial Flash Results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56219227"/>
              </p:ext>
            </p:extLst>
          </p:nvPr>
        </p:nvGraphicFramePr>
        <p:xfrm>
          <a:off x="1074935" y="3033930"/>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57.61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57.62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19.26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19.27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36.19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0" i="0" u="none" strike="noStrike">
                          <a:solidFill>
                            <a:srgbClr val="000000"/>
                          </a:solidFill>
                          <a:effectLst/>
                          <a:latin typeface="Calibri" panose="020F0502020204030204" pitchFamily="34" charset="0"/>
                        </a:rPr>
                        <a:t>36.20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71.28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1" i="0" u="none" strike="noStrike">
                          <a:solidFill>
                            <a:srgbClr val="000000"/>
                          </a:solidFill>
                          <a:effectLst/>
                          <a:latin typeface="Calibri" panose="020F0502020204030204" pitchFamily="34" charset="0"/>
                        </a:rPr>
                        <a:t>71.29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32.94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32.95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39.59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39.60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49.86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1"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-53.79%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-53.78%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-44.46%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-44.45%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-30.05%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dirty="0">
                          <a:solidFill>
                            <a:srgbClr val="000000"/>
                          </a:solidFill>
                          <a:effectLst/>
                          <a:latin typeface="Calibri" panose="020F0502020204030204" pitchFamily="34" charset="0"/>
                        </a:rPr>
                        <a:t>-30.03%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78707495"/>
              </p:ext>
            </p:extLst>
          </p:nvPr>
        </p:nvGraphicFramePr>
        <p:xfrm>
          <a:off x="1074737" y="1198222"/>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4.12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71.39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51.88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75.40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70.70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1052.98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806.15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802.63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3"/>
                    </a:solidFill>
                  </a:tcPr>
                </a:tc>
                <a:tc>
                  <a:txBody>
                    <a:bodyPr/>
                    <a:lstStyle/>
                    <a:p>
                      <a:pPr algn="r" fontAlgn="b"/>
                      <a:r>
                        <a:rPr lang="en-US" sz="700" b="0" i="0" u="none" strike="noStrike">
                          <a:solidFill>
                            <a:srgbClr val="000000"/>
                          </a:solidFill>
                          <a:effectLst/>
                          <a:latin typeface="Calibri" panose="020F0502020204030204" pitchFamily="34" charset="0"/>
                        </a:rPr>
                        <a:t>584.87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817.59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r" fontAlgn="b"/>
                      <a:r>
                        <a:rPr lang="en-US" sz="700" b="0" i="0" u="none" strike="noStrike">
                          <a:solidFill>
                            <a:srgbClr val="000000"/>
                          </a:solidFill>
                          <a:effectLst/>
                          <a:latin typeface="Calibri" panose="020F0502020204030204" pitchFamily="34" charset="0"/>
                        </a:rPr>
                        <a:t>596.84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0" i="0" u="none" strike="noStrike">
                          <a:solidFill>
                            <a:srgbClr val="000000"/>
                          </a:solidFill>
                          <a:effectLst/>
                          <a:latin typeface="Calibri" panose="020F0502020204030204" pitchFamily="34" charset="0"/>
                        </a:rPr>
                        <a:t>887.28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r" fontAlgn="b"/>
                      <a:r>
                        <a:rPr lang="en-US" sz="700" b="0" i="0" u="none" strike="noStrike">
                          <a:solidFill>
                            <a:srgbClr val="000000"/>
                          </a:solidFill>
                          <a:effectLst/>
                          <a:latin typeface="Calibri" panose="020F0502020204030204" pitchFamily="34" charset="0"/>
                        </a:rPr>
                        <a:t>670.32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72.85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187.25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234.28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133.95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1247.90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997.26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r" fontAlgn="b"/>
                      <a:r>
                        <a:rPr lang="en-US" sz="700" b="1" i="0" u="none" strike="noStrike">
                          <a:solidFill>
                            <a:srgbClr val="000000"/>
                          </a:solidFill>
                          <a:effectLst/>
                          <a:latin typeface="Calibri" panose="020F0502020204030204" pitchFamily="34" charset="0"/>
                        </a:rPr>
                        <a:t>1025.25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r" fontAlgn="b"/>
                      <a:r>
                        <a:rPr lang="en-US" sz="700" b="1" i="0" u="none" strike="noStrike">
                          <a:solidFill>
                            <a:srgbClr val="000000"/>
                          </a:solidFill>
                          <a:effectLst/>
                          <a:latin typeface="Calibri" panose="020F0502020204030204" pitchFamily="34" charset="0"/>
                        </a:rPr>
                        <a:t>801.95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1036.50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r" fontAlgn="b"/>
                      <a:r>
                        <a:rPr lang="en-US" sz="700" b="1" i="0" u="none" strike="noStrike">
                          <a:solidFill>
                            <a:srgbClr val="000000"/>
                          </a:solidFill>
                          <a:effectLst/>
                          <a:latin typeface="Calibri" panose="020F0502020204030204" pitchFamily="34" charset="0"/>
                        </a:rPr>
                        <a:t>813.72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1" i="0" u="none" strike="noStrike">
                          <a:solidFill>
                            <a:srgbClr val="000000"/>
                          </a:solidFill>
                          <a:effectLst/>
                          <a:latin typeface="Calibri" panose="020F0502020204030204" pitchFamily="34" charset="0"/>
                        </a:rPr>
                        <a:t>1084.76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r" fontAlgn="b"/>
                      <a:r>
                        <a:rPr lang="en-US" sz="700" b="1" i="0" u="none" strike="noStrike">
                          <a:solidFill>
                            <a:srgbClr val="000000"/>
                          </a:solidFill>
                          <a:effectLst/>
                          <a:latin typeface="Calibri" panose="020F0502020204030204" pitchFamily="34" charset="0"/>
                        </a:rPr>
                        <a:t>860.73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-20.08%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ctr" fontAlgn="b"/>
                      <a:r>
                        <a:rPr lang="en-US" sz="700" b="1" i="0" u="none" strike="noStrike">
                          <a:solidFill>
                            <a:srgbClr val="000000"/>
                          </a:solidFill>
                          <a:effectLst/>
                          <a:latin typeface="Calibri" panose="020F0502020204030204" pitchFamily="34" charset="0"/>
                        </a:rPr>
                        <a:t>-17.84%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1" i="0" u="none" strike="noStrike">
                          <a:solidFill>
                            <a:srgbClr val="000000"/>
                          </a:solidFill>
                          <a:effectLst/>
                          <a:latin typeface="Calibri" panose="020F0502020204030204" pitchFamily="34" charset="0"/>
                        </a:rPr>
                        <a:t>-35.74%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-16.94%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ctr" fontAlgn="b"/>
                      <a:r>
                        <a:rPr lang="en-US" sz="700" b="1" i="0" u="none" strike="noStrike">
                          <a:solidFill>
                            <a:srgbClr val="000000"/>
                          </a:solidFill>
                          <a:effectLst/>
                          <a:latin typeface="Calibri" panose="020F0502020204030204" pitchFamily="34" charset="0"/>
                        </a:rPr>
                        <a:t>-34.79%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ctr" fontAlgn="b"/>
                      <a:r>
                        <a:rPr lang="en-US" sz="700" b="1" i="0" u="none" strike="noStrike">
                          <a:solidFill>
                            <a:srgbClr val="000000"/>
                          </a:solidFill>
                          <a:effectLst/>
                          <a:latin typeface="Calibri" panose="020F0502020204030204" pitchFamily="34" charset="0"/>
                        </a:rPr>
                        <a:t>-13.07%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700" b="1" i="0" u="none" strike="noStrike" dirty="0">
                          <a:solidFill>
                            <a:srgbClr val="000000"/>
                          </a:solidFill>
                          <a:effectLst/>
                          <a:latin typeface="Calibri" panose="020F0502020204030204" pitchFamily="34" charset="0"/>
                        </a:rPr>
                        <a:t>-31.03%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bl>
          </a:graphicData>
        </a:graphic>
      </p:graphicFrame>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~15%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spTree>
    <p:extLst>
      <p:ext uri="{BB962C8B-B14F-4D97-AF65-F5344CB8AC3E}">
        <p14:creationId xmlns:p14="http://schemas.microsoft.com/office/powerpoint/2010/main" val="232659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36064"/>
          </a:xfrm>
        </p:spPr>
        <p:txBody>
          <a:bodyPr/>
          <a:lstStyle/>
          <a:p>
            <a:r>
              <a:rPr lang="en-US" dirty="0" smtClean="0"/>
              <a:t>Motivating Example:</a:t>
            </a:r>
            <a:br>
              <a:rPr lang="en-US" dirty="0" smtClean="0"/>
            </a:br>
            <a:r>
              <a:rPr lang="en-US" dirty="0" smtClean="0"/>
              <a:t>Electricity Meter</a:t>
            </a:r>
            <a:endParaRPr lang="en-US" dirty="0"/>
          </a:p>
        </p:txBody>
      </p:sp>
      <p:sp>
        <p:nvSpPr>
          <p:cNvPr id="4" name="Text Placeholder 3"/>
          <p:cNvSpPr>
            <a:spLocks noGrp="1"/>
          </p:cNvSpPr>
          <p:nvPr>
            <p:ph type="body" sz="half" idx="2"/>
          </p:nvPr>
        </p:nvSpPr>
        <p:spPr>
          <a:xfrm>
            <a:off x="1074839" y="909114"/>
            <a:ext cx="3008313" cy="4691063"/>
          </a:xfrm>
        </p:spPr>
        <p:txBody>
          <a:bodyPr/>
          <a:lstStyle/>
          <a:p>
            <a:r>
              <a:rPr lang="en-US" dirty="0" smtClean="0"/>
              <a:t>Metrology MCU</a:t>
            </a:r>
          </a:p>
          <a:p>
            <a:pPr marL="285750" indent="-285750">
              <a:buFont typeface="Arial" panose="020B0604020202020204" pitchFamily="34" charset="0"/>
              <a:buChar char="•"/>
            </a:pPr>
            <a:r>
              <a:rPr lang="en-US" dirty="0" smtClean="0"/>
              <a:t>Uses EEPROM</a:t>
            </a:r>
          </a:p>
          <a:p>
            <a:pPr marL="742950" lvl="1" indent="-285750">
              <a:buFont typeface="Arial" panose="020B0604020202020204" pitchFamily="34" charset="0"/>
              <a:buChar char="•"/>
            </a:pPr>
            <a:r>
              <a:rPr lang="en-US" dirty="0" smtClean="0"/>
              <a:t>Energy Usage</a:t>
            </a:r>
          </a:p>
          <a:p>
            <a:pPr marL="742950" lvl="1" indent="-285750">
              <a:buFont typeface="Arial" panose="020B0604020202020204" pitchFamily="34" charset="0"/>
              <a:buChar char="•"/>
            </a:pPr>
            <a:r>
              <a:rPr lang="en-US" dirty="0" smtClean="0"/>
              <a:t>Demand Intervals</a:t>
            </a:r>
          </a:p>
          <a:p>
            <a:pPr marL="742950" lvl="1" indent="-285750">
              <a:buFont typeface="Arial" panose="020B0604020202020204" pitchFamily="34" charset="0"/>
              <a:buChar char="•"/>
            </a:pPr>
            <a:r>
              <a:rPr lang="en-US" dirty="0" smtClean="0"/>
              <a:t>Profile Information</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smtClean="0"/>
          </a:p>
          <a:p>
            <a:r>
              <a:rPr lang="en-US" dirty="0" smtClean="0"/>
              <a:t>Communications MCU</a:t>
            </a:r>
          </a:p>
          <a:p>
            <a:pPr marL="285750" indent="-285750">
              <a:buFont typeface="Arial" panose="020B0604020202020204" pitchFamily="34" charset="0"/>
              <a:buChar char="•"/>
            </a:pPr>
            <a:r>
              <a:rPr lang="en-US" dirty="0" smtClean="0"/>
              <a:t>Uses Serial flash</a:t>
            </a:r>
          </a:p>
          <a:p>
            <a:pPr marL="742950" lvl="1" indent="-285750">
              <a:buFont typeface="Arial" panose="020B0604020202020204" pitchFamily="34" charset="0"/>
              <a:buChar char="•"/>
            </a:pPr>
            <a:r>
              <a:rPr lang="en-US" dirty="0" smtClean="0"/>
              <a:t>Network routing data</a:t>
            </a:r>
          </a:p>
          <a:p>
            <a:pPr marL="742950" lvl="1" indent="-285750">
              <a:buFont typeface="Arial" panose="020B0604020202020204" pitchFamily="34" charset="0"/>
              <a:buChar char="•"/>
            </a:pPr>
            <a:r>
              <a:rPr lang="en-US" dirty="0" smtClean="0"/>
              <a:t>Firmware Updates</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a:p>
          <a:p>
            <a:r>
              <a:rPr lang="en-US" u="sng" dirty="0" smtClean="0"/>
              <a:t>Capacitor allows the system to run for a period of time after power fails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p:txBody>
      </p:sp>
      <p:sp>
        <p:nvSpPr>
          <p:cNvPr id="7" name="TextBox 6"/>
          <p:cNvSpPr txBox="1"/>
          <p:nvPr/>
        </p:nvSpPr>
        <p:spPr>
          <a:xfrm>
            <a:off x="4267201" y="3546078"/>
            <a:ext cx="4364038" cy="1754326"/>
          </a:xfrm>
          <a:prstGeom prst="rect">
            <a:avLst/>
          </a:prstGeom>
          <a:noFill/>
        </p:spPr>
        <p:txBody>
          <a:bodyPr wrap="square" rtlCol="0">
            <a:spAutoFit/>
          </a:bodyPr>
          <a:lstStyle/>
          <a:p>
            <a:r>
              <a:rPr lang="en-US" dirty="0" smtClean="0"/>
              <a:t>Residential / Commercial Electricity Meter</a:t>
            </a:r>
          </a:p>
          <a:p>
            <a:pPr marL="800100" lvl="1" indent="-342900">
              <a:buAutoNum type="arabicPeriod"/>
            </a:pPr>
            <a:r>
              <a:rPr lang="en-US" dirty="0" smtClean="0"/>
              <a:t>Power Supply / Metering</a:t>
            </a:r>
          </a:p>
          <a:p>
            <a:pPr marL="800100" lvl="1" indent="-342900">
              <a:buAutoNum type="arabicPeriod"/>
            </a:pPr>
            <a:r>
              <a:rPr lang="en-US" dirty="0" smtClean="0"/>
              <a:t>Metering MCU</a:t>
            </a:r>
          </a:p>
          <a:p>
            <a:pPr marL="800100" lvl="1" indent="-342900">
              <a:buAutoNum type="arabicPeriod"/>
            </a:pPr>
            <a:r>
              <a:rPr lang="en-US" dirty="0" smtClean="0"/>
              <a:t>Metering EEPROM</a:t>
            </a:r>
          </a:p>
          <a:p>
            <a:pPr marL="800100" lvl="1" indent="-342900">
              <a:buAutoNum type="arabicPeriod"/>
            </a:pPr>
            <a:r>
              <a:rPr lang="en-US" dirty="0" smtClean="0"/>
              <a:t>Communications MCU</a:t>
            </a:r>
          </a:p>
          <a:p>
            <a:pPr marL="800100" lvl="1" indent="-342900">
              <a:buAutoNum type="arabicPeriod"/>
            </a:pPr>
            <a:r>
              <a:rPr lang="en-US" dirty="0" smtClean="0"/>
              <a:t>Communications Serial Flash</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1" y="273050"/>
            <a:ext cx="4364038" cy="3273028"/>
          </a:xfrm>
        </p:spPr>
      </p:pic>
    </p:spTree>
    <p:extLst>
      <p:ext uri="{BB962C8B-B14F-4D97-AF65-F5344CB8AC3E}">
        <p14:creationId xmlns:p14="http://schemas.microsoft.com/office/powerpoint/2010/main" val="3203569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53" y="1166801"/>
            <a:ext cx="8456848" cy="1143000"/>
          </a:xfrm>
        </p:spPr>
        <p:txBody>
          <a:bodyPr/>
          <a:lstStyle/>
          <a:p>
            <a:r>
              <a:rPr lang="en-US" dirty="0" smtClean="0"/>
              <a:t>HIH-6130 </a:t>
            </a:r>
            <a:r>
              <a:rPr lang="en-US" dirty="0" smtClean="0"/>
              <a:t>Environment </a:t>
            </a:r>
            <a:r>
              <a:rPr lang="en-US" dirty="0" smtClean="0"/>
              <a:t>Sensor </a:t>
            </a: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797991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42" y="1166801"/>
            <a:ext cx="8462257" cy="1143000"/>
          </a:xfrm>
        </p:spPr>
        <p:txBody>
          <a:bodyPr/>
          <a:lstStyle/>
          <a:p>
            <a:r>
              <a:rPr lang="en-US" dirty="0" smtClean="0"/>
              <a:t>HIH-6130 </a:t>
            </a:r>
            <a:r>
              <a:rPr lang="en-US" dirty="0" smtClean="0"/>
              <a:t>Environment </a:t>
            </a:r>
            <a:r>
              <a:rPr lang="en-US" dirty="0" smtClean="0"/>
              <a:t>Sensor 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454326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HIH-6130 Results</a:t>
            </a:r>
            <a:endParaRPr lang="en-US" dirty="0"/>
          </a:p>
        </p:txBody>
      </p:sp>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152348"/>
              </p:ext>
            </p:extLst>
          </p:nvPr>
        </p:nvGraphicFramePr>
        <p:xfrm>
          <a:off x="1074936" y="1198222"/>
          <a:ext cx="7556501" cy="1384861"/>
        </p:xfrm>
        <a:graphic>
          <a:graphicData uri="http://schemas.openxmlformats.org/drawingml/2006/table">
            <a:tbl>
              <a:tblPr/>
              <a:tblGrid>
                <a:gridCol w="1113631"/>
                <a:gridCol w="775988"/>
                <a:gridCol w="799682"/>
                <a:gridCol w="799682"/>
                <a:gridCol w="799682"/>
                <a:gridCol w="799682"/>
                <a:gridCol w="799682"/>
                <a:gridCol w="799682"/>
                <a:gridCol w="868790"/>
              </a:tblGrid>
              <a:tr h="118688">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5.33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325.95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231.17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254.14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120.39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240.29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B81"/>
                    </a:solidFill>
                  </a:tcPr>
                </a:tc>
                <a:tc>
                  <a:txBody>
                    <a:bodyPr/>
                    <a:lstStyle/>
                    <a:p>
                      <a:pPr algn="r" fontAlgn="b"/>
                      <a:r>
                        <a:rPr lang="en-US" sz="700" b="0" i="0" u="none" strike="noStrike">
                          <a:solidFill>
                            <a:srgbClr val="000000"/>
                          </a:solidFill>
                          <a:effectLst/>
                          <a:latin typeface="Calibri" panose="020F0502020204030204" pitchFamily="34" charset="0"/>
                        </a:rPr>
                        <a:t>169.62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r" fontAlgn="b"/>
                      <a:r>
                        <a:rPr lang="en-US" sz="700" b="0" i="0" u="none" strike="noStrike">
                          <a:solidFill>
                            <a:srgbClr val="000000"/>
                          </a:solidFill>
                          <a:effectLst/>
                          <a:latin typeface="Calibri" panose="020F0502020204030204" pitchFamily="34" charset="0"/>
                        </a:rPr>
                        <a:t>223.65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3"/>
                    </a:solidFill>
                  </a:tcPr>
                </a:tc>
                <a:tc>
                  <a:txBody>
                    <a:bodyPr/>
                    <a:lstStyle/>
                    <a:p>
                      <a:pPr algn="r" fontAlgn="b"/>
                      <a:r>
                        <a:rPr lang="en-US" sz="700" b="0" i="0" u="none" strike="noStrike">
                          <a:solidFill>
                            <a:srgbClr val="000000"/>
                          </a:solidFill>
                          <a:effectLst/>
                          <a:latin typeface="Calibri" panose="020F0502020204030204" pitchFamily="34" charset="0"/>
                        </a:rPr>
                        <a:t>159.00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106.34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84.62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105.31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234.79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258.88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124.41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245.39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81"/>
                    </a:solidFill>
                  </a:tcPr>
                </a:tc>
                <a:tc>
                  <a:txBody>
                    <a:bodyPr/>
                    <a:lstStyle/>
                    <a:p>
                      <a:pPr algn="r" fontAlgn="b"/>
                      <a:r>
                        <a:rPr lang="en-US" sz="700" b="0" i="0" u="none" strike="noStrike">
                          <a:solidFill>
                            <a:srgbClr val="000000"/>
                          </a:solidFill>
                          <a:effectLst/>
                          <a:latin typeface="Calibri" panose="020F0502020204030204" pitchFamily="34" charset="0"/>
                        </a:rPr>
                        <a:t>173.89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27F"/>
                    </a:solidFill>
                  </a:tcPr>
                </a:tc>
                <a:tc>
                  <a:txBody>
                    <a:bodyPr/>
                    <a:lstStyle/>
                    <a:p>
                      <a:pPr algn="r" fontAlgn="b"/>
                      <a:r>
                        <a:rPr lang="en-US" sz="700" b="0" i="0" u="none" strike="noStrike">
                          <a:solidFill>
                            <a:srgbClr val="000000"/>
                          </a:solidFill>
                          <a:effectLst/>
                          <a:latin typeface="Calibri" panose="020F0502020204030204" pitchFamily="34" charset="0"/>
                        </a:rPr>
                        <a:t>228.36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983"/>
                    </a:solidFill>
                  </a:tcPr>
                </a:tc>
                <a:tc>
                  <a:txBody>
                    <a:bodyPr/>
                    <a:lstStyle/>
                    <a:p>
                      <a:pPr algn="r" fontAlgn="b"/>
                      <a:r>
                        <a:rPr lang="en-US" sz="700" b="0" i="0" u="none" strike="noStrike">
                          <a:solidFill>
                            <a:srgbClr val="000000"/>
                          </a:solidFill>
                          <a:effectLst/>
                          <a:latin typeface="Calibri" panose="020F0502020204030204" pitchFamily="34" charset="0"/>
                        </a:rPr>
                        <a:t>162.91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24623">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28.96%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US" sz="700" b="0" i="0" u="none" strike="noStrike">
                          <a:solidFill>
                            <a:srgbClr val="000000"/>
                          </a:solidFill>
                          <a:effectLst/>
                          <a:latin typeface="Calibri" panose="020F0502020204030204" pitchFamily="34" charset="0"/>
                        </a:rPr>
                        <a:t>21.67%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US" sz="700" b="0" i="0" u="none" strike="noStrike">
                          <a:solidFill>
                            <a:srgbClr val="000000"/>
                          </a:solidFill>
                          <a:effectLst/>
                          <a:latin typeface="Calibri" panose="020F0502020204030204" pitchFamily="34" charset="0"/>
                        </a:rPr>
                        <a:t>62.36%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dirty="0">
                          <a:solidFill>
                            <a:srgbClr val="000000"/>
                          </a:solidFill>
                          <a:effectLst/>
                          <a:latin typeface="Calibri" panose="020F0502020204030204" pitchFamily="34" charset="0"/>
                        </a:rPr>
                        <a:t>25.75%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US" sz="700" b="0" i="0" u="none" strike="noStrike">
                          <a:solidFill>
                            <a:srgbClr val="000000"/>
                          </a:solidFill>
                          <a:effectLst/>
                          <a:latin typeface="Calibri" panose="020F0502020204030204" pitchFamily="34" charset="0"/>
                        </a:rPr>
                        <a:t>47.39%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80"/>
                    </a:solidFill>
                  </a:tcPr>
                </a:tc>
                <a:tc>
                  <a:txBody>
                    <a:bodyPr/>
                    <a:lstStyle/>
                    <a:p>
                      <a:pPr algn="r" fontAlgn="b"/>
                      <a:r>
                        <a:rPr lang="en-US" sz="700" b="0" i="0" u="none" strike="noStrike">
                          <a:solidFill>
                            <a:srgbClr val="000000"/>
                          </a:solidFill>
                          <a:effectLst/>
                          <a:latin typeface="Calibri" panose="020F0502020204030204" pitchFamily="34" charset="0"/>
                        </a:rPr>
                        <a:t>30.91%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r" fontAlgn="b"/>
                      <a:r>
                        <a:rPr lang="en-US" sz="700" b="0" i="0" u="none" strike="noStrike" dirty="0">
                          <a:solidFill>
                            <a:srgbClr val="000000"/>
                          </a:solidFill>
                          <a:effectLst/>
                          <a:latin typeface="Calibri" panose="020F0502020204030204" pitchFamily="34" charset="0"/>
                        </a:rPr>
                        <a:t>50.71%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F7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55635308"/>
              </p:ext>
            </p:extLst>
          </p:nvPr>
        </p:nvGraphicFramePr>
        <p:xfrm>
          <a:off x="1074738" y="2789852"/>
          <a:ext cx="7556501" cy="1378926"/>
        </p:xfrm>
        <a:graphic>
          <a:graphicData uri="http://schemas.openxmlformats.org/drawingml/2006/table">
            <a:tbl>
              <a:tblPr/>
              <a:tblGrid>
                <a:gridCol w="1113631"/>
                <a:gridCol w="775988"/>
                <a:gridCol w="799682"/>
                <a:gridCol w="799682"/>
                <a:gridCol w="799682"/>
                <a:gridCol w="799682"/>
                <a:gridCol w="799682"/>
                <a:gridCol w="799682"/>
                <a:gridCol w="868790"/>
              </a:tblGrid>
              <a:tr h="124623">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31.66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r" fontAlgn="b"/>
                      <a:r>
                        <a:rPr lang="en-US" sz="700" b="0" i="0" u="none" strike="noStrike">
                          <a:solidFill>
                            <a:srgbClr val="000000"/>
                          </a:solidFill>
                          <a:effectLst/>
                          <a:latin typeface="Calibri" panose="020F0502020204030204" pitchFamily="34" charset="0"/>
                        </a:rPr>
                        <a:t>31.45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r" fontAlgn="b"/>
                      <a:r>
                        <a:rPr lang="en-US" sz="700" b="0" i="0" u="none" strike="noStrike">
                          <a:solidFill>
                            <a:srgbClr val="000000"/>
                          </a:solidFill>
                          <a:effectLst/>
                          <a:latin typeface="Calibri" panose="020F0502020204030204" pitchFamily="34" charset="0"/>
                        </a:rPr>
                        <a:t>31.41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31.70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4.32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45.99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06D"/>
                    </a:solidFill>
                  </a:tcPr>
                </a:tc>
                <a:tc>
                  <a:txBody>
                    <a:bodyPr/>
                    <a:lstStyle/>
                    <a:p>
                      <a:pPr algn="r" fontAlgn="b"/>
                      <a:r>
                        <a:rPr lang="en-US" sz="700" b="0" i="0" u="none" strike="noStrike">
                          <a:solidFill>
                            <a:srgbClr val="000000"/>
                          </a:solidFill>
                          <a:effectLst/>
                          <a:latin typeface="Calibri" panose="020F0502020204030204" pitchFamily="34" charset="0"/>
                        </a:rPr>
                        <a:t>46.65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32.38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C7D"/>
                    </a:solidFill>
                  </a:tcPr>
                </a:tc>
                <a:tc>
                  <a:txBody>
                    <a:bodyPr/>
                    <a:lstStyle/>
                    <a:p>
                      <a:pPr algn="r" fontAlgn="b"/>
                      <a:r>
                        <a:rPr lang="en-US" sz="700" b="0" i="0" u="none" strike="noStrike">
                          <a:solidFill>
                            <a:srgbClr val="000000"/>
                          </a:solidFill>
                          <a:effectLst/>
                          <a:latin typeface="Calibri" panose="020F0502020204030204" pitchFamily="34" charset="0"/>
                        </a:rPr>
                        <a:t>32.82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32.17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3"/>
                    </a:solidFill>
                  </a:tcPr>
                </a:tc>
                <a:tc>
                  <a:txBody>
                    <a:bodyPr/>
                    <a:lstStyle/>
                    <a:p>
                      <a:pPr algn="r" fontAlgn="b"/>
                      <a:r>
                        <a:rPr lang="en-US" sz="700" b="0" i="0" u="none" strike="noStrike">
                          <a:solidFill>
                            <a:srgbClr val="000000"/>
                          </a:solidFill>
                          <a:effectLst/>
                          <a:latin typeface="Calibri" panose="020F0502020204030204" pitchFamily="34" charset="0"/>
                        </a:rPr>
                        <a:t>32.42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CF7E"/>
                    </a:solidFill>
                  </a:tcPr>
                </a:tc>
                <a:tc>
                  <a:txBody>
                    <a:bodyPr/>
                    <a:lstStyle/>
                    <a:p>
                      <a:pPr algn="r" fontAlgn="b"/>
                      <a:r>
                        <a:rPr lang="en-US" sz="700" b="0" i="0" u="none" strike="noStrike">
                          <a:solidFill>
                            <a:srgbClr val="000000"/>
                          </a:solidFill>
                          <a:effectLst/>
                          <a:latin typeface="Calibri" panose="020F0502020204030204" pitchFamily="34" charset="0"/>
                        </a:rPr>
                        <a:t>32.98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r>
              <a:tr h="118688">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r" fontAlgn="b"/>
                      <a:r>
                        <a:rPr lang="en-US" sz="700" b="0" i="0" u="none" strike="noStrike">
                          <a:solidFill>
                            <a:srgbClr val="000000"/>
                          </a:solidFill>
                          <a:effectLst/>
                          <a:latin typeface="Calibri" panose="020F0502020204030204" pitchFamily="34" charset="0"/>
                        </a:rPr>
                        <a:t>-1.44%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29.59%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CD7E"/>
                    </a:solidFill>
                  </a:tcPr>
                </a:tc>
                <a:tc>
                  <a:txBody>
                    <a:bodyPr/>
                    <a:lstStyle/>
                    <a:p>
                      <a:pPr algn="r" fontAlgn="b"/>
                      <a:r>
                        <a:rPr lang="en-US" sz="700" b="0" i="0" u="none" strike="noStrike">
                          <a:solidFill>
                            <a:srgbClr val="000000"/>
                          </a:solidFill>
                          <a:effectLst/>
                          <a:latin typeface="Calibri" panose="020F0502020204030204" pitchFamily="34" charset="0"/>
                        </a:rPr>
                        <a:t>28.63%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r" fontAlgn="b"/>
                      <a:r>
                        <a:rPr lang="en-US" sz="700" b="0" i="0" u="none" strike="noStrike">
                          <a:solidFill>
                            <a:srgbClr val="000000"/>
                          </a:solidFill>
                          <a:effectLst/>
                          <a:latin typeface="Calibri" panose="020F0502020204030204" pitchFamily="34" charset="0"/>
                        </a:rPr>
                        <a:t>30.05%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28.69%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84"/>
                    </a:solidFill>
                  </a:tcPr>
                </a:tc>
                <a:tc>
                  <a:txBody>
                    <a:bodyPr/>
                    <a:lstStyle/>
                    <a:p>
                      <a:pPr algn="r" fontAlgn="b"/>
                      <a:r>
                        <a:rPr lang="en-US" sz="700" b="0" i="0" u="none" strike="noStrike">
                          <a:solidFill>
                            <a:srgbClr val="000000"/>
                          </a:solidFill>
                          <a:effectLst/>
                          <a:latin typeface="Calibri" panose="020F0502020204030204" pitchFamily="34" charset="0"/>
                        </a:rPr>
                        <a:t>29.50%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r" fontAlgn="b"/>
                      <a:r>
                        <a:rPr lang="en-US" sz="700" b="0" i="0" u="none" strike="noStrike" dirty="0">
                          <a:solidFill>
                            <a:srgbClr val="000000"/>
                          </a:solidFill>
                          <a:effectLst/>
                          <a:latin typeface="Calibri" panose="020F0502020204030204" pitchFamily="34" charset="0"/>
                        </a:rPr>
                        <a:t>28.28%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983"/>
                    </a:solidFill>
                  </a:tcPr>
                </a:tc>
              </a:tr>
            </a:tbl>
          </a:graphicData>
        </a:graphic>
      </p:graphicFrame>
    </p:spTree>
    <p:extLst>
      <p:ext uri="{BB962C8B-B14F-4D97-AF65-F5344CB8AC3E}">
        <p14:creationId xmlns:p14="http://schemas.microsoft.com/office/powerpoint/2010/main" val="760079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745" y="79260"/>
            <a:ext cx="7556485" cy="1143000"/>
          </a:xfrm>
        </p:spPr>
        <p:txBody>
          <a:bodyPr/>
          <a:lstStyle/>
          <a:p>
            <a:r>
              <a:rPr lang="en-US" dirty="0" smtClean="0"/>
              <a:t>microSD Cards…</a:t>
            </a:r>
            <a:endParaRPr lang="en-US" dirty="0"/>
          </a:p>
        </p:txBody>
      </p:sp>
      <p:sp>
        <p:nvSpPr>
          <p:cNvPr id="3" name="Content Placeholder 2"/>
          <p:cNvSpPr>
            <a:spLocks noGrp="1"/>
          </p:cNvSpPr>
          <p:nvPr>
            <p:ph idx="1"/>
          </p:nvPr>
        </p:nvSpPr>
        <p:spPr>
          <a:xfrm>
            <a:off x="1074840" y="1222260"/>
            <a:ext cx="3572910" cy="4903903"/>
          </a:xfrm>
        </p:spPr>
        <p:txBody>
          <a:bodyPr>
            <a:normAutofit fontScale="70000" lnSpcReduction="20000"/>
          </a:bodyPr>
          <a:lstStyle/>
          <a:p>
            <a:r>
              <a:rPr lang="en-US" dirty="0" smtClean="0"/>
              <a:t>Recall the current profile of the </a:t>
            </a:r>
            <a:r>
              <a:rPr lang="en-US" dirty="0" err="1" smtClean="0"/>
              <a:t>Swissbit</a:t>
            </a:r>
            <a:r>
              <a:rPr lang="en-US" dirty="0" smtClean="0"/>
              <a:t> microSD Card</a:t>
            </a:r>
          </a:p>
          <a:p>
            <a:pPr lvl="1"/>
            <a:r>
              <a:rPr lang="en-US" dirty="0" smtClean="0"/>
              <a:t>2048 averaged samples indicate completions at a wide variety of times!</a:t>
            </a:r>
          </a:p>
          <a:p>
            <a:endParaRPr lang="en-US" dirty="0" smtClean="0"/>
          </a:p>
          <a:p>
            <a:r>
              <a:rPr lang="en-US" dirty="0" smtClean="0"/>
              <a:t>Indicates onboard caching. We’ll prove it on each device.</a:t>
            </a:r>
          </a:p>
          <a:p>
            <a:endParaRPr lang="en-US" dirty="0"/>
          </a:p>
          <a:p>
            <a:r>
              <a:rPr lang="en-US" dirty="0" smtClean="0"/>
              <a:t>PACER-C logically makes sense to detect these completions</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750" y="1222260"/>
            <a:ext cx="3983480" cy="514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294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923330"/>
          </a:xfrm>
          <a:prstGeom prst="rect">
            <a:avLst/>
          </a:prstGeom>
          <a:noFill/>
        </p:spPr>
        <p:txBody>
          <a:bodyPr wrap="square" rtlCol="0">
            <a:spAutoFit/>
          </a:bodyPr>
          <a:lstStyle/>
          <a:p>
            <a:r>
              <a:rPr lang="en-US" dirty="0" smtClean="0"/>
              <a:t>PACER-C write</a:t>
            </a:r>
          </a:p>
          <a:p>
            <a:r>
              <a:rPr lang="en-US" dirty="0"/>
              <a:t>	</a:t>
            </a:r>
            <a:r>
              <a:rPr lang="en-US" dirty="0" smtClean="0"/>
              <a:t>cache hit detected </a:t>
            </a:r>
          </a:p>
          <a:p>
            <a:endParaRPr lang="en-US" dirty="0"/>
          </a:p>
        </p:txBody>
      </p:sp>
    </p:spTree>
    <p:extLst>
      <p:ext uri="{BB962C8B-B14F-4D97-AF65-F5344CB8AC3E}">
        <p14:creationId xmlns:p14="http://schemas.microsoft.com/office/powerpoint/2010/main" val="3284224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1477328"/>
          </a:xfrm>
          <a:prstGeom prst="rect">
            <a:avLst/>
          </a:prstGeom>
          <a:noFill/>
        </p:spPr>
        <p:txBody>
          <a:bodyPr wrap="square" rtlCol="0">
            <a:spAutoFit/>
          </a:bodyPr>
          <a:lstStyle/>
          <a:p>
            <a:r>
              <a:rPr lang="en-US" dirty="0" smtClean="0"/>
              <a:t>PACER-C write</a:t>
            </a:r>
          </a:p>
          <a:p>
            <a:r>
              <a:rPr lang="en-US" dirty="0"/>
              <a:t>	</a:t>
            </a:r>
            <a:r>
              <a:rPr lang="en-US" dirty="0" smtClean="0"/>
              <a:t>cache hit detected</a:t>
            </a:r>
          </a:p>
          <a:p>
            <a:endParaRPr lang="en-US" dirty="0"/>
          </a:p>
          <a:p>
            <a:r>
              <a:rPr lang="en-US" dirty="0" smtClean="0"/>
              <a:t>Note the current multiple </a:t>
            </a:r>
          </a:p>
          <a:p>
            <a:endParaRPr lang="en-US" dirty="0"/>
          </a:p>
        </p:txBody>
      </p:sp>
    </p:spTree>
    <p:extLst>
      <p:ext uri="{BB962C8B-B14F-4D97-AF65-F5344CB8AC3E}">
        <p14:creationId xmlns:p14="http://schemas.microsoft.com/office/powerpoint/2010/main" val="369321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microSD Results</a:t>
            </a:r>
            <a:endParaRPr lang="en-US" dirty="0"/>
          </a:p>
        </p:txBody>
      </p:sp>
      <p:sp>
        <p:nvSpPr>
          <p:cNvPr id="8" name="TextBox 7"/>
          <p:cNvSpPr txBox="1"/>
          <p:nvPr/>
        </p:nvSpPr>
        <p:spPr>
          <a:xfrm>
            <a:off x="2359800" y="5380672"/>
            <a:ext cx="4424399" cy="646331"/>
          </a:xfrm>
          <a:prstGeom prst="rect">
            <a:avLst/>
          </a:prstGeom>
          <a:noFill/>
        </p:spPr>
        <p:txBody>
          <a:bodyPr wrap="square" rtlCol="0">
            <a:spAutoFit/>
          </a:bodyPr>
          <a:lstStyle/>
          <a:p>
            <a:pPr algn="ctr"/>
            <a:r>
              <a:rPr lang="en-US" dirty="0" smtClean="0"/>
              <a:t>PACER-C improvement realizes the energy benefit of cache-hits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5"/>
            <a:ext cx="3792667" cy="2848855"/>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514" y="985564"/>
            <a:ext cx="3792667" cy="2848855"/>
          </a:xfrm>
          <a:prstGeom prst="rect">
            <a:avLst/>
          </a:prstGeom>
          <a:noFill/>
          <a:ln>
            <a:noFill/>
          </a:ln>
        </p:spPr>
      </p:pic>
      <p:graphicFrame>
        <p:nvGraphicFramePr>
          <p:cNvPr id="11" name="Object 10"/>
          <p:cNvGraphicFramePr>
            <a:graphicFrameLocks noChangeAspect="1"/>
          </p:cNvGraphicFramePr>
          <p:nvPr>
            <p:extLst>
              <p:ext uri="{D42A27DB-BD31-4B8C-83A1-F6EECF244321}">
                <p14:modId xmlns:p14="http://schemas.microsoft.com/office/powerpoint/2010/main" val="783415371"/>
              </p:ext>
            </p:extLst>
          </p:nvPr>
        </p:nvGraphicFramePr>
        <p:xfrm>
          <a:off x="1771045" y="4061270"/>
          <a:ext cx="5722937" cy="1430337"/>
        </p:xfrm>
        <a:graphic>
          <a:graphicData uri="http://schemas.openxmlformats.org/presentationml/2006/ole">
            <mc:AlternateContent xmlns:mc="http://schemas.openxmlformats.org/markup-compatibility/2006">
              <mc:Choice xmlns:v="urn:schemas-microsoft-com:vml" Requires="v">
                <p:oleObj spid="_x0000_s5123"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71045" y="4061270"/>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145063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Lexar microSD Results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3"/>
            <a:ext cx="3792667" cy="2848855"/>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985562"/>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131521826"/>
              </p:ext>
            </p:extLst>
          </p:nvPr>
        </p:nvGraphicFramePr>
        <p:xfrm>
          <a:off x="1709737" y="4061266"/>
          <a:ext cx="5722937" cy="1430337"/>
        </p:xfrm>
        <a:graphic>
          <a:graphicData uri="http://schemas.openxmlformats.org/presentationml/2006/ole">
            <mc:AlternateContent xmlns:mc="http://schemas.openxmlformats.org/markup-compatibility/2006">
              <mc:Choice xmlns:v="urn:schemas-microsoft-com:vml" Requires="v">
                <p:oleObj spid="_x0000_s6146"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09737" y="4061266"/>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3985643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Swissbit</a:t>
            </a:r>
            <a:r>
              <a:rPr lang="en-US" dirty="0" smtClean="0"/>
              <a:t> microSD Results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408" y="1079148"/>
            <a:ext cx="3792667" cy="2848855"/>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7075" y="1079149"/>
            <a:ext cx="3792667" cy="2848855"/>
          </a:xfrm>
          <a:prstGeom prst="rect">
            <a:avLst/>
          </a:prstGeom>
          <a:noFill/>
          <a:ln>
            <a:noFill/>
          </a:ln>
        </p:spPr>
      </p:pic>
      <p:graphicFrame>
        <p:nvGraphicFramePr>
          <p:cNvPr id="5" name="Object 4"/>
          <p:cNvGraphicFramePr>
            <a:graphicFrameLocks noChangeAspect="1"/>
          </p:cNvGraphicFramePr>
          <p:nvPr>
            <p:extLst>
              <p:ext uri="{D42A27DB-BD31-4B8C-83A1-F6EECF244321}">
                <p14:modId xmlns:p14="http://schemas.microsoft.com/office/powerpoint/2010/main" val="716892571"/>
              </p:ext>
            </p:extLst>
          </p:nvPr>
        </p:nvGraphicFramePr>
        <p:xfrm>
          <a:off x="1710531" y="4248438"/>
          <a:ext cx="5722937" cy="1430337"/>
        </p:xfrm>
        <a:graphic>
          <a:graphicData uri="http://schemas.openxmlformats.org/presentationml/2006/ole">
            <mc:AlternateContent xmlns:mc="http://schemas.openxmlformats.org/markup-compatibility/2006">
              <mc:Choice xmlns:v="urn:schemas-microsoft-com:vml" Requires="v">
                <p:oleObj spid="_x0000_s7170"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10531" y="4248438"/>
                        <a:ext cx="5722937" cy="1430337"/>
                      </a:xfrm>
                      <a:prstGeom prst="rect">
                        <a:avLst/>
                      </a:prstGeom>
                    </p:spPr>
                  </p:pic>
                </p:oleObj>
              </mc:Fallback>
            </mc:AlternateContent>
          </a:graphicData>
        </a:graphic>
      </p:graphicFrame>
      <p:sp>
        <p:nvSpPr>
          <p:cNvPr id="10" name="TextBox 9"/>
          <p:cNvSpPr txBox="1"/>
          <p:nvPr/>
        </p:nvSpPr>
        <p:spPr>
          <a:xfrm>
            <a:off x="2359799" y="5676043"/>
            <a:ext cx="4424399" cy="646331"/>
          </a:xfrm>
          <a:prstGeom prst="rect">
            <a:avLst/>
          </a:prstGeom>
          <a:noFill/>
        </p:spPr>
        <p:txBody>
          <a:bodyPr wrap="square" rtlCol="0">
            <a:spAutoFit/>
          </a:bodyPr>
          <a:lstStyle/>
          <a:p>
            <a:pPr algn="ctr"/>
            <a:r>
              <a:rPr lang="en-US" dirty="0" smtClean="0"/>
              <a:t>PACER-C improvement realizes the energy benefit of HIGHLY variable response times</a:t>
            </a:r>
            <a:endParaRPr lang="en-US" dirty="0"/>
          </a:p>
        </p:txBody>
      </p:sp>
    </p:spTree>
    <p:extLst>
      <p:ext uri="{BB962C8B-B14F-4D97-AF65-F5344CB8AC3E}">
        <p14:creationId xmlns:p14="http://schemas.microsoft.com/office/powerpoint/2010/main" val="1780823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Kingston microSD Results</a:t>
            </a:r>
            <a:endParaRPr lang="en-US" dirty="0"/>
          </a:p>
        </p:txBody>
      </p:sp>
      <p:sp>
        <p:nvSpPr>
          <p:cNvPr id="10" name="TextBox 9"/>
          <p:cNvSpPr txBox="1"/>
          <p:nvPr/>
        </p:nvSpPr>
        <p:spPr>
          <a:xfrm>
            <a:off x="4337488" y="5563184"/>
            <a:ext cx="4424399" cy="1200329"/>
          </a:xfrm>
          <a:prstGeom prst="rect">
            <a:avLst/>
          </a:prstGeom>
          <a:noFill/>
        </p:spPr>
        <p:txBody>
          <a:bodyPr wrap="square" rtlCol="0">
            <a:spAutoFit/>
          </a:bodyPr>
          <a:lstStyle/>
          <a:p>
            <a:pPr algn="ctr"/>
            <a:r>
              <a:rPr lang="en-US" dirty="0" smtClean="0"/>
              <a:t>PACER-C improvement limited by highly clustered response times, extremely fast operation times, low wait-energy penalty. Still, slightly faster response time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3355" y="1186543"/>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3550201356"/>
              </p:ext>
            </p:extLst>
          </p:nvPr>
        </p:nvGraphicFramePr>
        <p:xfrm>
          <a:off x="3772581" y="4245706"/>
          <a:ext cx="5722937" cy="1430337"/>
        </p:xfrm>
        <a:graphic>
          <a:graphicData uri="http://schemas.openxmlformats.org/presentationml/2006/ole">
            <mc:AlternateContent xmlns:mc="http://schemas.openxmlformats.org/markup-compatibility/2006">
              <mc:Choice xmlns:v="urn:schemas-microsoft-com:vml" Requires="v">
                <p:oleObj spid="_x0000_s8195" name="Document" r:id="rId4" imgW="5722289" imgH="1430114" progId="Word.Document.12">
                  <p:embed/>
                </p:oleObj>
              </mc:Choice>
              <mc:Fallback>
                <p:oleObj name="Document" r:id="rId4" imgW="5722289" imgH="1430114" progId="Word.Document.12">
                  <p:embed/>
                  <p:pic>
                    <p:nvPicPr>
                      <p:cNvPr id="0" name=""/>
                      <p:cNvPicPr/>
                      <p:nvPr/>
                    </p:nvPicPr>
                    <p:blipFill>
                      <a:blip r:embed="rId5"/>
                      <a:stretch>
                        <a:fillRect/>
                      </a:stretch>
                    </p:blipFill>
                    <p:spPr>
                      <a:xfrm>
                        <a:off x="3772581" y="4245706"/>
                        <a:ext cx="5722937" cy="1430337"/>
                      </a:xfrm>
                      <a:prstGeom prst="rect">
                        <a:avLst/>
                      </a:prstGeom>
                    </p:spPr>
                  </p:pic>
                </p:oleObj>
              </mc:Fallback>
            </mc:AlternateContent>
          </a:graphicData>
        </a:graphic>
      </p:graphicFrame>
      <p:pic>
        <p:nvPicPr>
          <p:cNvPr id="12" name="Picture 11"/>
          <p:cNvPicPr>
            <a:picLocks noChangeAspect="1"/>
          </p:cNvPicPr>
          <p:nvPr/>
        </p:nvPicPr>
        <p:blipFill>
          <a:blip r:embed="rId6"/>
          <a:stretch>
            <a:fillRect/>
          </a:stretch>
        </p:blipFill>
        <p:spPr>
          <a:xfrm>
            <a:off x="860688" y="1186544"/>
            <a:ext cx="3792667" cy="2848855"/>
          </a:xfrm>
          <a:prstGeom prst="rect">
            <a:avLst/>
          </a:prstGeom>
        </p:spPr>
      </p:pic>
      <p:pic>
        <p:nvPicPr>
          <p:cNvPr id="13" name="Picture 12"/>
          <p:cNvPicPr>
            <a:picLocks noChangeAspect="1"/>
          </p:cNvPicPr>
          <p:nvPr/>
        </p:nvPicPr>
        <p:blipFill>
          <a:blip r:embed="rId7"/>
          <a:stretch>
            <a:fillRect/>
          </a:stretch>
        </p:blipFill>
        <p:spPr>
          <a:xfrm>
            <a:off x="860687" y="4031193"/>
            <a:ext cx="3792667" cy="2848855"/>
          </a:xfrm>
          <a:prstGeom prst="rect">
            <a:avLst/>
          </a:prstGeom>
        </p:spPr>
      </p:pic>
    </p:spTree>
    <p:extLst>
      <p:ext uri="{BB962C8B-B14F-4D97-AF65-F5344CB8AC3E}">
        <p14:creationId xmlns:p14="http://schemas.microsoft.com/office/powerpoint/2010/main" val="2691153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3053" y="850122"/>
            <a:ext cx="3010320" cy="1924319"/>
          </a:xfrm>
        </p:spPr>
      </p:pic>
      <p:sp>
        <p:nvSpPr>
          <p:cNvPr id="4" name="Text Placeholder 3"/>
          <p:cNvSpPr>
            <a:spLocks noGrp="1"/>
          </p:cNvSpPr>
          <p:nvPr>
            <p:ph type="body" sz="half" idx="2"/>
          </p:nvPr>
        </p:nvSpPr>
        <p:spPr>
          <a:xfrm>
            <a:off x="1074839" y="909114"/>
            <a:ext cx="3008313" cy="5791043"/>
          </a:xfrm>
        </p:spPr>
        <p:txBody>
          <a:bodyPr>
            <a:normAutofit fontScale="92500" lnSpcReduction="10000"/>
          </a:bodyPr>
          <a:lstStyle/>
          <a:p>
            <a:r>
              <a:rPr lang="en-US" dirty="0" smtClean="0"/>
              <a:t>Some values need to be updated constantly </a:t>
            </a:r>
            <a:r>
              <a:rPr lang="en-US" u="sng" dirty="0" smtClean="0"/>
              <a:t>and preserved across power failures</a:t>
            </a:r>
            <a:endParaRPr lang="en-US" dirty="0" smtClean="0"/>
          </a:p>
          <a:p>
            <a:pPr marL="285750" indent="-285750">
              <a:buFont typeface="Arial" panose="020B0604020202020204" pitchFamily="34" charset="0"/>
              <a:buChar char="•"/>
            </a:pPr>
            <a:r>
              <a:rPr lang="en-US" dirty="0" smtClean="0"/>
              <a:t>Typically indexes into logs</a:t>
            </a:r>
          </a:p>
          <a:p>
            <a:pPr marL="285750" indent="-285750">
              <a:buFont typeface="Arial" panose="020B0604020202020204" pitchFamily="34" charset="0"/>
              <a:buChar char="•"/>
            </a:pPr>
            <a:r>
              <a:rPr lang="en-US" dirty="0" smtClean="0"/>
              <a:t>Energy accumulations</a:t>
            </a:r>
          </a:p>
          <a:p>
            <a:pPr marL="285750" indent="-285750">
              <a:buFont typeface="Arial" panose="020B0604020202020204" pitchFamily="34" charset="0"/>
              <a:buChar char="•"/>
            </a:pPr>
            <a:r>
              <a:rPr lang="en-US" dirty="0" smtClean="0"/>
              <a:t>Status information</a:t>
            </a:r>
          </a:p>
          <a:p>
            <a:pPr marL="285750" indent="-285750">
              <a:buFont typeface="Arial" panose="020B0604020202020204" pitchFamily="34" charset="0"/>
              <a:buChar char="•"/>
            </a:pPr>
            <a:endParaRPr lang="en-US" dirty="0" smtClean="0"/>
          </a:p>
          <a:p>
            <a:r>
              <a:rPr lang="en-US" dirty="0" smtClean="0"/>
              <a:t>EEPROM </a:t>
            </a:r>
            <a:r>
              <a:rPr lang="en-US" dirty="0"/>
              <a:t>has a limited write-cycle count (~1,000,000)</a:t>
            </a:r>
          </a:p>
          <a:p>
            <a:r>
              <a:rPr lang="en-US" dirty="0"/>
              <a:t>Serial flash is typically ~100,000</a:t>
            </a:r>
          </a:p>
          <a:p>
            <a:pPr marL="285750" indent="-285750">
              <a:buFont typeface="Arial" panose="020B0604020202020204" pitchFamily="34" charset="0"/>
              <a:buChar char="•"/>
            </a:pPr>
            <a:endParaRPr lang="en-US" dirty="0"/>
          </a:p>
          <a:p>
            <a:r>
              <a:rPr lang="en-US" dirty="0" smtClean="0"/>
              <a:t>Solution: Use RAM, and interrupt to back it up as power fail occurs</a:t>
            </a:r>
          </a:p>
          <a:p>
            <a:pPr marL="285750" indent="-285750">
              <a:buFont typeface="Arial" panose="020B0604020202020204" pitchFamily="34" charset="0"/>
              <a:buChar char="•"/>
            </a:pPr>
            <a:r>
              <a:rPr lang="en-US" dirty="0" smtClean="0"/>
              <a:t>Requires a capacitor capable of holding </a:t>
            </a:r>
            <a:r>
              <a:rPr lang="en-US" dirty="0" err="1" smtClean="0"/>
              <a:t>Vdd</a:t>
            </a:r>
            <a:r>
              <a:rPr lang="en-US" dirty="0" smtClean="0"/>
              <a:t> while backup is in progress</a:t>
            </a:r>
          </a:p>
          <a:p>
            <a:endParaRPr lang="en-US" dirty="0"/>
          </a:p>
          <a:p>
            <a:r>
              <a:rPr lang="en-US" dirty="0" smtClean="0"/>
              <a:t>Actual communication is only 7.7% of the total write time. The other 92.3% is a mandatory wait period imposed by the chip ‘page-write time’</a:t>
            </a:r>
          </a:p>
          <a:p>
            <a:pPr marL="285750" indent="-285750">
              <a:buFont typeface="Arial" panose="020B0604020202020204" pitchFamily="34" charset="0"/>
              <a:buChar char="•"/>
            </a:pPr>
            <a:endParaRPr lang="en-US" dirty="0"/>
          </a:p>
          <a:p>
            <a:r>
              <a:rPr lang="en-US" dirty="0" smtClean="0"/>
              <a:t>How can we decrease the energy consumed during the page write time?</a:t>
            </a:r>
          </a:p>
          <a:p>
            <a:endParaRPr lang="en-US" dirty="0"/>
          </a:p>
          <a:p>
            <a:r>
              <a:rPr lang="en-US" u="sng" dirty="0" smtClean="0"/>
              <a:t>Storage capacity is best described as energy limited!</a:t>
            </a:r>
          </a:p>
        </p:txBody>
      </p:sp>
      <p:sp>
        <p:nvSpPr>
          <p:cNvPr id="8" name="Title 1"/>
          <p:cNvSpPr txBox="1">
            <a:spLocks/>
          </p:cNvSpPr>
          <p:nvPr/>
        </p:nvSpPr>
        <p:spPr>
          <a:xfrm>
            <a:off x="1074839" y="273050"/>
            <a:ext cx="3008313" cy="63606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rial" panose="020B0604020202020204" pitchFamily="34" charset="0"/>
                <a:ea typeface="+mj-ea"/>
                <a:cs typeface="Arial" panose="020B0604020202020204" pitchFamily="34" charset="0"/>
              </a:defRPr>
            </a:lvl1pPr>
          </a:lstStyle>
          <a:p>
            <a:r>
              <a:rPr lang="en-US" dirty="0" smtClean="0"/>
              <a:t>NV-RAM Functionality</a:t>
            </a:r>
            <a:endParaRPr lang="en-US" dirty="0"/>
          </a:p>
        </p:txBody>
      </p:sp>
      <p:sp>
        <p:nvSpPr>
          <p:cNvPr id="10" name="TextBox 9"/>
          <p:cNvSpPr txBox="1"/>
          <p:nvPr/>
        </p:nvSpPr>
        <p:spPr>
          <a:xfrm>
            <a:off x="4225900" y="2772694"/>
            <a:ext cx="4564626" cy="3139321"/>
          </a:xfrm>
          <a:prstGeom prst="rect">
            <a:avLst/>
          </a:prstGeom>
          <a:noFill/>
        </p:spPr>
        <p:txBody>
          <a:bodyPr wrap="square" rtlCol="0">
            <a:spAutoFit/>
          </a:bodyPr>
          <a:lstStyle/>
          <a:p>
            <a:pPr lvl="1"/>
            <a:r>
              <a:rPr lang="en-US" dirty="0"/>
              <a:t>Maximum Clock </a:t>
            </a:r>
            <a:r>
              <a:rPr lang="en-US" dirty="0" smtClean="0"/>
              <a:t>Frequency</a:t>
            </a:r>
          </a:p>
          <a:p>
            <a:pPr lvl="1"/>
            <a:r>
              <a:rPr lang="en-US" dirty="0" smtClean="0"/>
              <a:t>MCP25AA512 SPI EEPROM</a:t>
            </a:r>
          </a:p>
          <a:p>
            <a:pPr marL="742950" lvl="1" indent="-285750">
              <a:buFont typeface="Arial" panose="020B0604020202020204" pitchFamily="34" charset="0"/>
              <a:buChar char="•"/>
            </a:pPr>
            <a:r>
              <a:rPr lang="en-US" dirty="0" smtClean="0"/>
              <a:t>20 MHz (4.5 ≤ V</a:t>
            </a:r>
            <a:r>
              <a:rPr lang="en-US" baseline="-25000" dirty="0" smtClean="0"/>
              <a:t>cc</a:t>
            </a:r>
            <a:r>
              <a:rPr lang="en-US" dirty="0" smtClean="0"/>
              <a:t> </a:t>
            </a:r>
            <a:r>
              <a:rPr lang="en-US" dirty="0"/>
              <a:t>≤ </a:t>
            </a:r>
            <a:r>
              <a:rPr lang="en-US" dirty="0" smtClean="0"/>
              <a:t>5.5)</a:t>
            </a:r>
          </a:p>
          <a:p>
            <a:pPr marL="742950" lvl="1" indent="-285750">
              <a:buFont typeface="Arial" panose="020B0604020202020204" pitchFamily="34" charset="0"/>
              <a:buChar char="•"/>
            </a:pPr>
            <a:r>
              <a:rPr lang="en-US" dirty="0" smtClean="0"/>
              <a:t>10 MHz (2.5 ≤ </a:t>
            </a:r>
            <a:r>
              <a:rPr lang="en-US" dirty="0"/>
              <a:t>V</a:t>
            </a:r>
            <a:r>
              <a:rPr lang="en-US" baseline="-25000" dirty="0"/>
              <a:t>cc </a:t>
            </a:r>
            <a:r>
              <a:rPr lang="en-US" baseline="-25000" dirty="0" smtClean="0"/>
              <a:t> </a:t>
            </a:r>
            <a:r>
              <a:rPr lang="en-US" dirty="0" smtClean="0"/>
              <a:t>≤ 5.5)</a:t>
            </a:r>
          </a:p>
          <a:p>
            <a:pPr marL="742950" lvl="1" indent="-285750">
              <a:buFont typeface="Arial" panose="020B0604020202020204" pitchFamily="34" charset="0"/>
              <a:buChar char="•"/>
            </a:pPr>
            <a:r>
              <a:rPr lang="en-US" dirty="0" smtClean="0"/>
              <a:t>  2 MHz (1.8 ≤ </a:t>
            </a:r>
            <a:r>
              <a:rPr lang="en-US" dirty="0"/>
              <a:t>V</a:t>
            </a:r>
            <a:r>
              <a:rPr lang="en-US" baseline="-25000" dirty="0"/>
              <a:t>cc </a:t>
            </a:r>
            <a:r>
              <a:rPr lang="en-US" baseline="-25000" dirty="0" smtClean="0"/>
              <a:t> </a:t>
            </a:r>
            <a:r>
              <a:rPr lang="en-US" dirty="0" smtClean="0"/>
              <a:t>≤ 5.5)</a:t>
            </a:r>
          </a:p>
          <a:p>
            <a:pPr lvl="1"/>
            <a:r>
              <a:rPr lang="en-US" dirty="0" err="1" smtClean="0"/>
              <a:t>Numonyx</a:t>
            </a:r>
            <a:r>
              <a:rPr lang="en-US" dirty="0" smtClean="0"/>
              <a:t> M25PX16</a:t>
            </a:r>
          </a:p>
          <a:p>
            <a:pPr marL="742950" lvl="1" indent="-285750">
              <a:buFont typeface="Arial" panose="020B0604020202020204" pitchFamily="34" charset="0"/>
              <a:buChar char="•"/>
            </a:pPr>
            <a:r>
              <a:rPr lang="en-US" dirty="0" smtClean="0"/>
              <a:t>75/33 MHz (2.7 </a:t>
            </a:r>
            <a:r>
              <a:rPr lang="en-US" dirty="0"/>
              <a:t>≤ V</a:t>
            </a:r>
            <a:r>
              <a:rPr lang="en-US" baseline="-25000" dirty="0"/>
              <a:t>cc  </a:t>
            </a:r>
            <a:r>
              <a:rPr lang="en-US" dirty="0"/>
              <a:t>≤ </a:t>
            </a:r>
            <a:r>
              <a:rPr lang="en-US" dirty="0" smtClean="0"/>
              <a:t>3.6)</a:t>
            </a:r>
          </a:p>
          <a:p>
            <a:pPr marL="742950" lvl="1" indent="-285750">
              <a:buFont typeface="Arial" panose="020B0604020202020204" pitchFamily="34" charset="0"/>
              <a:buChar char="•"/>
            </a:pPr>
            <a:r>
              <a:rPr lang="en-US" dirty="0" smtClean="0"/>
              <a:t>50/25 </a:t>
            </a:r>
            <a:r>
              <a:rPr lang="en-US" dirty="0"/>
              <a:t>MHz (</a:t>
            </a:r>
            <a:r>
              <a:rPr lang="en-US" dirty="0" smtClean="0"/>
              <a:t>2.3 </a:t>
            </a:r>
            <a:r>
              <a:rPr lang="en-US" dirty="0"/>
              <a:t>≤ V</a:t>
            </a:r>
            <a:r>
              <a:rPr lang="en-US" baseline="-25000" dirty="0"/>
              <a:t>cc  </a:t>
            </a:r>
            <a:r>
              <a:rPr lang="en-US" dirty="0"/>
              <a:t>≤ </a:t>
            </a:r>
            <a:r>
              <a:rPr lang="en-US" dirty="0" smtClean="0"/>
              <a:t>2.7)</a:t>
            </a:r>
          </a:p>
          <a:p>
            <a:pPr marL="742950" lvl="1" indent="-285750">
              <a:buFont typeface="Arial" panose="020B0604020202020204" pitchFamily="34" charset="0"/>
              <a:buChar char="•"/>
            </a:pPr>
            <a:endParaRPr lang="en-US" dirty="0"/>
          </a:p>
          <a:p>
            <a:pPr lvl="1"/>
            <a:r>
              <a:rPr lang="en-US" u="sng" dirty="0" err="1" smtClean="0"/>
              <a:t>Comms</a:t>
            </a:r>
            <a:r>
              <a:rPr lang="en-US" u="sng" dirty="0" smtClean="0"/>
              <a:t> </a:t>
            </a:r>
            <a:r>
              <a:rPr lang="en-US" u="sng" dirty="0"/>
              <a:t>speed is voltage-dependent</a:t>
            </a:r>
          </a:p>
          <a:p>
            <a:pPr lvl="1"/>
            <a:r>
              <a:rPr lang="en-US" u="sng" dirty="0" smtClean="0"/>
              <a:t>Write delays are voltage-independent</a:t>
            </a:r>
          </a:p>
        </p:txBody>
      </p:sp>
    </p:spTree>
    <p:extLst>
      <p:ext uri="{BB962C8B-B14F-4D97-AF65-F5344CB8AC3E}">
        <p14:creationId xmlns:p14="http://schemas.microsoft.com/office/powerpoint/2010/main" val="4210481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0"/>
            <a:ext cx="7556485" cy="1143000"/>
          </a:xfrm>
        </p:spPr>
        <p:txBody>
          <a:bodyPr/>
          <a:lstStyle/>
          <a:p>
            <a:r>
              <a:rPr lang="en-US" dirty="0" smtClean="0"/>
              <a:t>PACER Results / Analysis</a:t>
            </a:r>
            <a:endParaRPr lang="en-US" dirty="0"/>
          </a:p>
        </p:txBody>
      </p:sp>
      <p:sp>
        <p:nvSpPr>
          <p:cNvPr id="3" name="Content Placeholder 2"/>
          <p:cNvSpPr>
            <a:spLocks noGrp="1"/>
          </p:cNvSpPr>
          <p:nvPr>
            <p:ph idx="1"/>
          </p:nvPr>
        </p:nvSpPr>
        <p:spPr>
          <a:xfrm>
            <a:off x="1074838" y="1142999"/>
            <a:ext cx="7556485" cy="5274129"/>
          </a:xfrm>
        </p:spPr>
        <p:txBody>
          <a:bodyPr>
            <a:normAutofit fontScale="62500" lnSpcReduction="20000"/>
          </a:bodyPr>
          <a:lstStyle/>
          <a:p>
            <a:r>
              <a:rPr lang="en-US" dirty="0" smtClean="0"/>
              <a:t>Significant energy/latency savings</a:t>
            </a:r>
          </a:p>
          <a:p>
            <a:endParaRPr lang="en-US" dirty="0" smtClean="0"/>
          </a:p>
          <a:p>
            <a:r>
              <a:rPr lang="en-US" dirty="0" smtClean="0"/>
              <a:t>Enhanced further by IODVS</a:t>
            </a:r>
          </a:p>
          <a:p>
            <a:endParaRPr lang="en-US" dirty="0" smtClean="0"/>
          </a:p>
          <a:p>
            <a:r>
              <a:rPr lang="en-US" dirty="0" smtClean="0"/>
              <a:t>PACER-T and PACER-C are most effective for the devices tested</a:t>
            </a:r>
          </a:p>
          <a:p>
            <a:endParaRPr lang="en-US" dirty="0"/>
          </a:p>
          <a:p>
            <a:r>
              <a:rPr lang="en-US" dirty="0" smtClean="0"/>
              <a:t>PACER-T requires no extra circuitry whatsoever</a:t>
            </a:r>
          </a:p>
          <a:p>
            <a:endParaRPr lang="en-US" dirty="0"/>
          </a:p>
          <a:p>
            <a:r>
              <a:rPr lang="en-US" dirty="0" smtClean="0"/>
              <a:t>PACER-E requires analog feedback but is computationally friendly</a:t>
            </a:r>
          </a:p>
          <a:p>
            <a:pPr lvl="1"/>
            <a:r>
              <a:rPr lang="en-US" dirty="0" smtClean="0"/>
              <a:t>DMA + MAC units are currently very common on MCU</a:t>
            </a:r>
            <a:endParaRPr lang="en-US" dirty="0" smtClean="0"/>
          </a:p>
          <a:p>
            <a:endParaRPr lang="en-US" dirty="0"/>
          </a:p>
          <a:p>
            <a:r>
              <a:rPr lang="en-US" dirty="0" smtClean="0"/>
              <a:t>PACER-C can provide the best performance for highly non-deterministic response times.</a:t>
            </a:r>
          </a:p>
          <a:p>
            <a:pPr lvl="1"/>
            <a:r>
              <a:rPr lang="en-US" dirty="0" smtClean="0"/>
              <a:t>May be MCU friendly if specialized ADC HW is available – there currently exists interrupt-on-threshold MCU hardware</a:t>
            </a:r>
            <a:endParaRPr lang="en-US" dirty="0" smtClean="0"/>
          </a:p>
        </p:txBody>
      </p:sp>
    </p:spTree>
    <p:extLst>
      <p:ext uri="{BB962C8B-B14F-4D97-AF65-F5344CB8AC3E}">
        <p14:creationId xmlns:p14="http://schemas.microsoft.com/office/powerpoint/2010/main" val="11187879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Conclusions / Further Research</a:t>
            </a:r>
            <a:endParaRPr lang="en-US" dirty="0"/>
          </a:p>
        </p:txBody>
      </p:sp>
      <p:sp>
        <p:nvSpPr>
          <p:cNvPr id="3" name="Content Placeholder 2"/>
          <p:cNvSpPr>
            <a:spLocks noGrp="1"/>
          </p:cNvSpPr>
          <p:nvPr>
            <p:ph idx="1"/>
          </p:nvPr>
        </p:nvSpPr>
        <p:spPr>
          <a:xfrm>
            <a:off x="1074839" y="994586"/>
            <a:ext cx="7556485" cy="2831743"/>
          </a:xfrm>
        </p:spPr>
        <p:txBody>
          <a:bodyPr>
            <a:normAutofit fontScale="47500" lnSpcReduction="20000"/>
          </a:bodyPr>
          <a:lstStyle/>
          <a:p>
            <a:r>
              <a:rPr lang="en-US" dirty="0" smtClean="0"/>
              <a:t>The </a:t>
            </a:r>
            <a:r>
              <a:rPr lang="en-US" dirty="0" smtClean="0"/>
              <a:t>combination of </a:t>
            </a:r>
            <a:r>
              <a:rPr lang="en-US" dirty="0" smtClean="0"/>
              <a:t>IODVS </a:t>
            </a:r>
            <a:r>
              <a:rPr lang="en-US" dirty="0" smtClean="0"/>
              <a:t>+ PACER is effective</a:t>
            </a:r>
            <a:endParaRPr lang="en-US" dirty="0" smtClean="0"/>
          </a:p>
          <a:p>
            <a:pPr lvl="1"/>
            <a:r>
              <a:rPr lang="en-US" dirty="0" smtClean="0"/>
              <a:t>IODVS removes the ability to poll a peripheral for operation completion in exchange for significant energy reduction while maintaining response time</a:t>
            </a:r>
          </a:p>
          <a:p>
            <a:pPr lvl="1"/>
            <a:endParaRPr lang="en-US" dirty="0" smtClean="0"/>
          </a:p>
          <a:p>
            <a:pPr lvl="1"/>
            <a:r>
              <a:rPr lang="en-US" dirty="0" smtClean="0"/>
              <a:t>PACER provides an alternative mechanism for detecting complete operations</a:t>
            </a:r>
          </a:p>
          <a:p>
            <a:pPr lvl="1"/>
            <a:endParaRPr lang="en-US" dirty="0" smtClean="0"/>
          </a:p>
          <a:p>
            <a:pPr lvl="1"/>
            <a:r>
              <a:rPr lang="en-US" dirty="0" smtClean="0"/>
              <a:t>The best voltages to use need to be researched before design</a:t>
            </a:r>
          </a:p>
          <a:p>
            <a:pPr lvl="2"/>
            <a:r>
              <a:rPr lang="en-US" dirty="0" smtClean="0"/>
              <a:t>And with respect to EVERY device on the domain!</a:t>
            </a:r>
          </a:p>
          <a:p>
            <a:endParaRPr lang="en-US" dirty="0" smtClean="0"/>
          </a:p>
          <a:p>
            <a:r>
              <a:rPr lang="en-US" dirty="0" smtClean="0"/>
              <a:t>Further Research</a:t>
            </a:r>
          </a:p>
          <a:p>
            <a:pPr lvl="1"/>
            <a:r>
              <a:rPr lang="en-US" dirty="0" smtClean="0"/>
              <a:t>Supervised IODVS</a:t>
            </a:r>
          </a:p>
          <a:p>
            <a:pPr lvl="2"/>
            <a:r>
              <a:rPr lang="en-US" dirty="0" smtClean="0"/>
              <a:t>Mitigating Interference + Voltage Domain Selection</a:t>
            </a:r>
            <a:endParaRPr lang="en-US" dirty="0" smtClean="0"/>
          </a:p>
          <a:p>
            <a:pPr marL="0" indent="0" algn="ctr">
              <a:buNone/>
            </a:pPr>
            <a:r>
              <a:rPr lang="en-US" sz="5100" dirty="0" smtClean="0"/>
              <a:t>Thank you!</a:t>
            </a:r>
          </a:p>
        </p:txBody>
      </p:sp>
      <p:pic>
        <p:nvPicPr>
          <p:cNvPr id="4" name="File_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4839" y="3866696"/>
            <a:ext cx="2740932" cy="27409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150" y="3826329"/>
            <a:ext cx="5262850" cy="3026830"/>
          </a:xfrm>
          <a:prstGeom prst="rect">
            <a:avLst/>
          </a:prstGeom>
        </p:spPr>
      </p:pic>
    </p:spTree>
    <p:extLst>
      <p:ext uri="{BB962C8B-B14F-4D97-AF65-F5344CB8AC3E}">
        <p14:creationId xmlns:p14="http://schemas.microsoft.com/office/powerpoint/2010/main" val="25055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PLR-5010D</a:t>
            </a:r>
            <a:endParaRPr lang="en-US" dirty="0"/>
          </a:p>
        </p:txBody>
      </p:sp>
      <p:pic>
        <p:nvPicPr>
          <p:cNvPr id="4" name="Picture 3"/>
          <p:cNvPicPr>
            <a:picLocks noChangeAspect="1"/>
          </p:cNvPicPr>
          <p:nvPr/>
        </p:nvPicPr>
        <p:blipFill>
          <a:blip r:embed="rId2"/>
          <a:stretch>
            <a:fillRect/>
          </a:stretch>
        </p:blipFill>
        <p:spPr>
          <a:xfrm>
            <a:off x="1772424" y="4604753"/>
            <a:ext cx="6161314" cy="1719310"/>
          </a:xfrm>
          <a:prstGeom prst="rect">
            <a:avLst/>
          </a:prstGeom>
        </p:spPr>
      </p:pic>
      <p:pic>
        <p:nvPicPr>
          <p:cNvPr id="5" name="Content Placeholder 4" descr="C:\Users\drmoore\Pictures\File_000 (7).jpe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66339" y="2650504"/>
            <a:ext cx="3973484" cy="1666702"/>
          </a:xfrm>
          <a:prstGeom prst="rect">
            <a:avLst/>
          </a:prstGeom>
          <a:noFill/>
          <a:ln>
            <a:noFill/>
          </a:ln>
        </p:spPr>
      </p:pic>
    </p:spTree>
    <p:extLst>
      <p:ext uri="{BB962C8B-B14F-4D97-AF65-F5344CB8AC3E}">
        <p14:creationId xmlns:p14="http://schemas.microsoft.com/office/powerpoint/2010/main" val="400953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Why not compare low-voltage results to IODVS results?</a:t>
            </a:r>
            <a:endParaRPr lang="en-US" dirty="0"/>
          </a:p>
        </p:txBody>
      </p:sp>
      <p:sp>
        <p:nvSpPr>
          <p:cNvPr id="3" name="Content Placeholder 2"/>
          <p:cNvSpPr>
            <a:spLocks noGrp="1"/>
          </p:cNvSpPr>
          <p:nvPr>
            <p:ph idx="1"/>
          </p:nvPr>
        </p:nvSpPr>
        <p:spPr>
          <a:xfrm>
            <a:off x="1074839" y="1619768"/>
            <a:ext cx="7556485" cy="4494267"/>
          </a:xfrm>
        </p:spPr>
        <p:txBody>
          <a:bodyPr>
            <a:normAutofit fontScale="62500" lnSpcReduction="20000"/>
          </a:bodyPr>
          <a:lstStyle/>
          <a:p>
            <a:r>
              <a:rPr lang="en-US" dirty="0" smtClean="0"/>
              <a:t>MCU + </a:t>
            </a:r>
            <a:r>
              <a:rPr lang="en-US" dirty="0" err="1" smtClean="0"/>
              <a:t>periph</a:t>
            </a:r>
            <a:r>
              <a:rPr lang="en-US" dirty="0" smtClean="0"/>
              <a:t> voltages must be matched for </a:t>
            </a:r>
            <a:r>
              <a:rPr lang="en-US" dirty="0" err="1" smtClean="0"/>
              <a:t>comms</a:t>
            </a:r>
            <a:r>
              <a:rPr lang="en-US" dirty="0" smtClean="0"/>
              <a:t>.</a:t>
            </a:r>
          </a:p>
          <a:p>
            <a:pPr lvl="1"/>
            <a:r>
              <a:rPr lang="en-US" dirty="0"/>
              <a:t>MCU can’t operate at 1.8V @ </a:t>
            </a:r>
            <a:r>
              <a:rPr lang="en-US" dirty="0" smtClean="0"/>
              <a:t>180MHz</a:t>
            </a:r>
          </a:p>
          <a:p>
            <a:pPr lvl="1"/>
            <a:r>
              <a:rPr lang="en-US" dirty="0"/>
              <a:t>System under test was not performing DVFS, static </a:t>
            </a:r>
            <a:r>
              <a:rPr lang="en-US" dirty="0" smtClean="0"/>
              <a:t>3.3V</a:t>
            </a:r>
          </a:p>
          <a:p>
            <a:pPr lvl="1"/>
            <a:r>
              <a:rPr lang="en-US" dirty="0" smtClean="0"/>
              <a:t>Would </a:t>
            </a:r>
            <a:r>
              <a:rPr lang="en-US" dirty="0"/>
              <a:t>need to install voltage translators to accomplish the test</a:t>
            </a:r>
            <a:endParaRPr lang="en-US" dirty="0" smtClean="0"/>
          </a:p>
          <a:p>
            <a:pPr lvl="1"/>
            <a:r>
              <a:rPr lang="en-US" dirty="0" smtClean="0"/>
              <a:t>Voltage translation costs $, space, energy + time</a:t>
            </a:r>
          </a:p>
          <a:p>
            <a:pPr lvl="1"/>
            <a:endParaRPr lang="en-US" dirty="0" smtClean="0"/>
          </a:p>
          <a:p>
            <a:r>
              <a:rPr lang="en-US" dirty="0" smtClean="0"/>
              <a:t>For MCUs at static voltages it is appropriate to frame the savings as in terms of energy going from high to low, rather than in terms of time going from low to high</a:t>
            </a:r>
          </a:p>
          <a:p>
            <a:pPr lvl="1"/>
            <a:endParaRPr lang="en-US" dirty="0" smtClean="0"/>
          </a:p>
          <a:p>
            <a:pPr marL="0" indent="0">
              <a:buNone/>
            </a:pPr>
            <a:endParaRPr lang="en-US" dirty="0" smtClean="0"/>
          </a:p>
          <a:p>
            <a:r>
              <a:rPr lang="en-US" dirty="0" smtClean="0"/>
              <a:t>EEPROM communication time is increased by 10x per </a:t>
            </a:r>
            <a:r>
              <a:rPr lang="en-US" dirty="0" err="1" smtClean="0"/>
              <a:t>comms</a:t>
            </a:r>
            <a:endParaRPr lang="en-US" dirty="0" smtClean="0"/>
          </a:p>
          <a:p>
            <a:pPr lvl="1"/>
            <a:r>
              <a:rPr lang="en-US" dirty="0" smtClean="0"/>
              <a:t>Energy control = 6.25uJ communication / 65uJ total</a:t>
            </a:r>
          </a:p>
          <a:p>
            <a:pPr lvl="1"/>
            <a:r>
              <a:rPr lang="en-US" dirty="0" smtClean="0"/>
              <a:t>Would expect that figure to increase to ~62.5uJ </a:t>
            </a:r>
            <a:r>
              <a:rPr lang="en-US" dirty="0" err="1" smtClean="0"/>
              <a:t>comms</a:t>
            </a:r>
            <a:r>
              <a:rPr lang="en-US" dirty="0" smtClean="0"/>
              <a:t> / 121.25uJ total</a:t>
            </a:r>
          </a:p>
          <a:p>
            <a:pPr lvl="2"/>
            <a:r>
              <a:rPr lang="en-US" dirty="0" smtClean="0"/>
              <a:t>Increasing energy by ~28%, increasing latency from 6ms </a:t>
            </a:r>
            <a:r>
              <a:rPr lang="en-US" dirty="0" smtClean="0">
                <a:sym typeface="Wingdings" panose="05000000000000000000" pitchFamily="2" charset="2"/>
              </a:rPr>
              <a:t> 9ms (50%)</a:t>
            </a:r>
            <a:endParaRPr lang="en-US" dirty="0" smtClean="0"/>
          </a:p>
        </p:txBody>
      </p:sp>
    </p:spTree>
    <p:extLst>
      <p:ext uri="{BB962C8B-B14F-4D97-AF65-F5344CB8AC3E}">
        <p14:creationId xmlns:p14="http://schemas.microsoft.com/office/powerpoint/2010/main" val="6170499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Polling vs. PACER?</a:t>
            </a:r>
            <a:endParaRPr lang="en-US" dirty="0"/>
          </a:p>
        </p:txBody>
      </p:sp>
      <p:sp>
        <p:nvSpPr>
          <p:cNvPr id="3" name="Content Placeholder 2"/>
          <p:cNvSpPr>
            <a:spLocks noGrp="1"/>
          </p:cNvSpPr>
          <p:nvPr>
            <p:ph idx="1"/>
          </p:nvPr>
        </p:nvSpPr>
        <p:spPr>
          <a:xfrm>
            <a:off x="1074839" y="1619768"/>
            <a:ext cx="7556485" cy="4494267"/>
          </a:xfrm>
        </p:spPr>
        <p:txBody>
          <a:bodyPr>
            <a:normAutofit/>
          </a:bodyPr>
          <a:lstStyle/>
          <a:p>
            <a:r>
              <a:rPr lang="en-US" dirty="0" smtClean="0"/>
              <a:t>IODVS is impossible with polling</a:t>
            </a:r>
          </a:p>
          <a:p>
            <a:endParaRPr lang="en-US" dirty="0"/>
          </a:p>
          <a:p>
            <a:r>
              <a:rPr lang="en-US" dirty="0" smtClean="0"/>
              <a:t>What is the cost of communication?</a:t>
            </a:r>
          </a:p>
          <a:p>
            <a:pPr lvl="1"/>
            <a:r>
              <a:rPr lang="en-US" dirty="0" smtClean="0"/>
              <a:t>MCU must stay in active mode?</a:t>
            </a:r>
          </a:p>
          <a:p>
            <a:pPr lvl="1"/>
            <a:r>
              <a:rPr lang="en-US" dirty="0" smtClean="0"/>
              <a:t>MCU and peripheral </a:t>
            </a:r>
            <a:r>
              <a:rPr lang="en-US" dirty="0" err="1" smtClean="0"/>
              <a:t>Tx</a:t>
            </a:r>
            <a:r>
              <a:rPr lang="en-US" dirty="0" smtClean="0"/>
              <a:t>/Rx must stay active</a:t>
            </a:r>
          </a:p>
          <a:p>
            <a:pPr lvl="1"/>
            <a:r>
              <a:rPr lang="en-US" dirty="0" err="1" smtClean="0"/>
              <a:t>Comms</a:t>
            </a:r>
            <a:r>
              <a:rPr lang="en-US" dirty="0" smtClean="0"/>
              <a:t> is extremely costly over I2C</a:t>
            </a:r>
          </a:p>
        </p:txBody>
      </p:sp>
    </p:spTree>
    <p:extLst>
      <p:ext uri="{BB962C8B-B14F-4D97-AF65-F5344CB8AC3E}">
        <p14:creationId xmlns:p14="http://schemas.microsoft.com/office/powerpoint/2010/main" val="225726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9965" y="328614"/>
            <a:ext cx="6864833" cy="3100386"/>
          </a:xfrm>
          <a:prstGeom prst="rect">
            <a:avLst/>
          </a:prstGeom>
        </p:spPr>
      </p:pic>
      <p:pic>
        <p:nvPicPr>
          <p:cNvPr id="5" name="Picture 4"/>
          <p:cNvPicPr>
            <a:picLocks noChangeAspect="1"/>
          </p:cNvPicPr>
          <p:nvPr/>
        </p:nvPicPr>
        <p:blipFill>
          <a:blip r:embed="rId3"/>
          <a:stretch>
            <a:fillRect/>
          </a:stretch>
        </p:blipFill>
        <p:spPr>
          <a:xfrm>
            <a:off x="1109964" y="328614"/>
            <a:ext cx="6864834" cy="3067266"/>
          </a:xfrm>
          <a:prstGeom prst="rect">
            <a:avLst/>
          </a:prstGeom>
        </p:spPr>
      </p:pic>
      <p:pic>
        <p:nvPicPr>
          <p:cNvPr id="6" name="Picture 5"/>
          <p:cNvPicPr>
            <a:picLocks noChangeAspect="1"/>
          </p:cNvPicPr>
          <p:nvPr/>
        </p:nvPicPr>
        <p:blipFill>
          <a:blip r:embed="rId4"/>
          <a:stretch>
            <a:fillRect/>
          </a:stretch>
        </p:blipFill>
        <p:spPr>
          <a:xfrm>
            <a:off x="1109963" y="328613"/>
            <a:ext cx="6860906" cy="3088483"/>
          </a:xfrm>
          <a:prstGeom prst="rect">
            <a:avLst/>
          </a:prstGeom>
        </p:spPr>
      </p:pic>
      <p:sp>
        <p:nvSpPr>
          <p:cNvPr id="2" name="Title 1"/>
          <p:cNvSpPr>
            <a:spLocks noGrp="1"/>
          </p:cNvSpPr>
          <p:nvPr>
            <p:ph type="title"/>
          </p:nvPr>
        </p:nvSpPr>
        <p:spPr>
          <a:xfrm>
            <a:off x="1021495" y="3568994"/>
            <a:ext cx="7556485" cy="850831"/>
          </a:xfrm>
        </p:spPr>
        <p:txBody>
          <a:bodyPr/>
          <a:lstStyle/>
          <a:p>
            <a:r>
              <a:rPr lang="en-US" dirty="0" smtClean="0"/>
              <a:t>Abstract</a:t>
            </a:r>
            <a:endParaRPr lang="en-US" dirty="0"/>
          </a:p>
        </p:txBody>
      </p:sp>
      <p:sp>
        <p:nvSpPr>
          <p:cNvPr id="3" name="Content Placeholder 2"/>
          <p:cNvSpPr>
            <a:spLocks noGrp="1"/>
          </p:cNvSpPr>
          <p:nvPr>
            <p:ph idx="1"/>
          </p:nvPr>
        </p:nvSpPr>
        <p:spPr>
          <a:xfrm>
            <a:off x="1628607" y="4419825"/>
            <a:ext cx="6342262" cy="1981651"/>
          </a:xfrm>
        </p:spPr>
        <p:txBody>
          <a:bodyPr>
            <a:normAutofit lnSpcReduction="10000"/>
          </a:bodyPr>
          <a:lstStyle/>
          <a:p>
            <a:pPr marL="0" indent="0" algn="ctr">
              <a:buNone/>
            </a:pPr>
            <a:r>
              <a:rPr lang="en-US" sz="2000" dirty="0" smtClean="0"/>
              <a:t>Peripheral devices in embedded systems are designed to include slack in both supply voltage and execution time.</a:t>
            </a:r>
          </a:p>
          <a:p>
            <a:pPr marL="0" indent="0" algn="ctr">
              <a:buNone/>
            </a:pPr>
            <a:endParaRPr lang="en-US" sz="2000" dirty="0" smtClean="0"/>
          </a:p>
          <a:p>
            <a:pPr marL="0" indent="0" algn="ctr">
              <a:buNone/>
            </a:pPr>
            <a:r>
              <a:rPr lang="en-US" sz="2000" dirty="0" smtClean="0"/>
              <a:t>GPIODVS exploits both types of slack in order to decrease both energy consumption and latency.</a:t>
            </a:r>
          </a:p>
        </p:txBody>
      </p:sp>
      <p:sp>
        <p:nvSpPr>
          <p:cNvPr id="8" name="Rectangle 6"/>
          <p:cNvSpPr>
            <a:spLocks noChangeArrowheads="1"/>
          </p:cNvSpPr>
          <p:nvPr/>
        </p:nvSpPr>
        <p:spPr bwMode="auto">
          <a:xfrm>
            <a:off x="1109966" y="1316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1242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Related Work / Objectives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4839" y="1166801"/>
                <a:ext cx="7556485" cy="4959362"/>
              </a:xfrm>
            </p:spPr>
            <p:txBody>
              <a:bodyPr>
                <a:normAutofit fontScale="62500" lnSpcReduction="20000"/>
              </a:bodyPr>
              <a:lstStyle/>
              <a:p>
                <a:r>
                  <a:rPr lang="en-US" sz="2800" dirty="0" smtClean="0"/>
                  <a:t>Dynamic Voltage and Frequency Scaling (DVFS)</a:t>
                </a:r>
              </a:p>
              <a:p>
                <a:pPr lvl="1"/>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𝑓</m:t>
                    </m:r>
                  </m:oMath>
                </a14:m>
                <a:r>
                  <a:rPr lang="en-US" sz="2400" dirty="0" smtClean="0"/>
                  <a:t> and max frequency is determined by V</a:t>
                </a:r>
              </a:p>
              <a:p>
                <a:pPr lvl="1"/>
                <a:r>
                  <a:rPr lang="en-US" sz="2400" dirty="0" smtClean="0"/>
                  <a:t>Maximum performance (typically linearly) tracks applied voltage</a:t>
                </a:r>
              </a:p>
              <a:p>
                <a:pPr lvl="1"/>
                <a:r>
                  <a:rPr lang="en-US" sz="2400" dirty="0" smtClean="0"/>
                  <a:t>Common in microprocessors and gaining popularity in microcontrollers</a:t>
                </a:r>
                <a:endParaRPr lang="en-US" dirty="0" smtClean="0"/>
              </a:p>
              <a:p>
                <a:pPr marL="457200" lvl="1" indent="0">
                  <a:buNone/>
                </a:pPr>
                <a:endParaRPr lang="en-US" dirty="0" smtClean="0"/>
              </a:p>
              <a:p>
                <a:r>
                  <a:rPr lang="en-US" sz="2800" dirty="0" smtClean="0"/>
                  <a:t>Dynamic Power Management (DPM)</a:t>
                </a:r>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m:rPr>
                        <m:sty m:val="p"/>
                      </m:rPr>
                      <a:rPr lang="el-GR" sz="2400" i="1" smtClean="0">
                        <a:latin typeface="Cambria Math" panose="02040503050406030204" pitchFamily="18" charset="0"/>
                      </a:rPr>
                      <m:t>α</m:t>
                    </m:r>
                    <m:r>
                      <a:rPr lang="en-US" sz="2400" i="1">
                        <a:latin typeface="Cambria Math" panose="02040503050406030204" pitchFamily="18" charset="0"/>
                      </a:rPr>
                      <m:t>𝐶</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2</m:t>
                        </m:r>
                      </m:sup>
                    </m:sSup>
                    <m:r>
                      <a:rPr lang="en-US" sz="2400" i="1">
                        <a:latin typeface="Cambria Math" panose="02040503050406030204" pitchFamily="18" charset="0"/>
                      </a:rPr>
                      <m:t>𝑓</m:t>
                    </m:r>
                    <m:r>
                      <a:rPr lang="en-US" sz="2400" i="1">
                        <a:latin typeface="Cambria Math" panose="02040503050406030204" pitchFamily="18" charset="0"/>
                      </a:rPr>
                      <m:t> </m:t>
                    </m:r>
                  </m:oMath>
                </a14:m>
                <a:r>
                  <a:rPr lang="en-US" sz="2400" dirty="0" smtClean="0"/>
                  <a:t> where </a:t>
                </a:r>
                <a:r>
                  <a:rPr lang="el-GR" sz="2400" dirty="0" smtClean="0"/>
                  <a:t>α</a:t>
                </a:r>
                <a:r>
                  <a:rPr lang="en-US" sz="2400" dirty="0" smtClean="0"/>
                  <a:t> corresponds to the ratio of active gates </a:t>
                </a:r>
              </a:p>
              <a:p>
                <a:pPr lvl="1"/>
                <a:r>
                  <a:rPr lang="en-US" sz="2400" dirty="0" smtClean="0"/>
                  <a:t>Sleep / Deep Power down modes</a:t>
                </a:r>
              </a:p>
              <a:p>
                <a:pPr lvl="1"/>
                <a:r>
                  <a:rPr lang="en-US" sz="2400" dirty="0" smtClean="0"/>
                  <a:t>Energy is saved </a:t>
                </a:r>
                <a:r>
                  <a:rPr lang="en-US" sz="2400" u="sng" dirty="0" smtClean="0"/>
                  <a:t>while the device is not in use</a:t>
                </a:r>
                <a:endParaRPr lang="en-US" sz="2400" dirty="0" smtClean="0"/>
              </a:p>
              <a:p>
                <a:pPr lvl="1"/>
                <a:r>
                  <a:rPr lang="en-US" sz="2400" dirty="0" smtClean="0"/>
                  <a:t>Results in increased response time (a wake up time)</a:t>
                </a:r>
              </a:p>
              <a:p>
                <a:pPr lvl="2"/>
                <a:r>
                  <a:rPr lang="en-US" sz="2000" dirty="0" smtClean="0"/>
                  <a:t>There is a lot of research dedicated to mitigating this (prediction / modelling)</a:t>
                </a:r>
              </a:p>
              <a:p>
                <a:pPr marL="457200" lvl="1" indent="0">
                  <a:buNone/>
                </a:pPr>
                <a:endParaRPr lang="en-US" dirty="0" smtClean="0"/>
              </a:p>
              <a:p>
                <a:r>
                  <a:rPr lang="en-US" sz="2800" dirty="0" smtClean="0"/>
                  <a:t> Intra-Operation Dynamic Voltage Scaling (IODVS)</a:t>
                </a:r>
              </a:p>
              <a:p>
                <a:pPr lvl="1"/>
                <a:r>
                  <a:rPr lang="en-US" sz="2400" dirty="0" smtClean="0"/>
                  <a:t>Realize the power savings afforded by low performance states </a:t>
                </a:r>
                <a:r>
                  <a:rPr lang="en-US" sz="2400" u="sng" dirty="0" smtClean="0"/>
                  <a:t>as the device is operating</a:t>
                </a:r>
              </a:p>
              <a:p>
                <a:pPr lvl="1"/>
                <a:r>
                  <a:rPr lang="en-US" sz="2400" dirty="0" smtClean="0"/>
                  <a:t>Response time is unaffected</a:t>
                </a:r>
              </a:p>
              <a:p>
                <a:pPr lvl="1"/>
                <a:endParaRPr lang="en-US" sz="2400" dirty="0"/>
              </a:p>
              <a:p>
                <a:r>
                  <a:rPr lang="en-US" sz="2600" dirty="0" smtClean="0"/>
                  <a:t>Peripheral</a:t>
                </a:r>
                <a:r>
                  <a:rPr lang="en-US" sz="2900" dirty="0" smtClean="0"/>
                  <a:t> Activity Completion Recognition and Estimation (</a:t>
                </a:r>
                <a:r>
                  <a:rPr lang="en-US" sz="2600" dirty="0" smtClean="0"/>
                  <a:t>PACER</a:t>
                </a:r>
                <a:r>
                  <a:rPr lang="en-US" sz="2900" dirty="0" smtClean="0"/>
                  <a:t>)</a:t>
                </a:r>
              </a:p>
              <a:p>
                <a:pPr lvl="1"/>
                <a:r>
                  <a:rPr lang="en-US" sz="2400" dirty="0" smtClean="0"/>
                  <a:t>Identifies and minimizes peripheral operation time margin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4839" y="1166801"/>
                <a:ext cx="7556485" cy="4959362"/>
              </a:xfrm>
              <a:blipFill rotWithShape="0">
                <a:blip r:embed="rId2"/>
                <a:stretch>
                  <a:fillRect l="-484" t="-1720" r="-887"/>
                </a:stretch>
              </a:blipFill>
            </p:spPr>
            <p:txBody>
              <a:bodyPr/>
              <a:lstStyle/>
              <a:p>
                <a:r>
                  <a:rPr lang="en-US">
                    <a:noFill/>
                  </a:rPr>
                  <a:t> </a:t>
                </a:r>
              </a:p>
            </p:txBody>
          </p:sp>
        </mc:Fallback>
      </mc:AlternateContent>
    </p:spTree>
    <p:extLst>
      <p:ext uri="{BB962C8B-B14F-4D97-AF65-F5344CB8AC3E}">
        <p14:creationId xmlns:p14="http://schemas.microsoft.com/office/powerpoint/2010/main" val="1031218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IODVS</a:t>
            </a:r>
            <a:br>
              <a:rPr lang="en-US" dirty="0" smtClean="0"/>
            </a:br>
            <a:r>
              <a:rPr lang="en-US" dirty="0" smtClean="0"/>
              <a:t>How: PEGMA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1563092"/>
            <a:ext cx="4364038" cy="3273028"/>
          </a:xfrm>
        </p:spPr>
      </p:pic>
      <p:sp>
        <p:nvSpPr>
          <p:cNvPr id="4" name="Text Placeholder 3"/>
          <p:cNvSpPr>
            <a:spLocks noGrp="1"/>
          </p:cNvSpPr>
          <p:nvPr>
            <p:ph type="body" sz="half" idx="2"/>
          </p:nvPr>
        </p:nvSpPr>
        <p:spPr/>
        <p:txBody>
          <a:bodyPr>
            <a:normAutofit fontScale="85000" lnSpcReduction="20000"/>
          </a:bodyPr>
          <a:lstStyle/>
          <a:p>
            <a:r>
              <a:rPr lang="en-US" dirty="0" smtClean="0"/>
              <a:t>Peripheral Energy Generation Measurement and Allocation</a:t>
            </a:r>
          </a:p>
          <a:p>
            <a:pPr marL="285750" indent="-285750">
              <a:buFont typeface="Arial" panose="020B0604020202020204" pitchFamily="34" charset="0"/>
              <a:buChar char="•"/>
            </a:pPr>
            <a:r>
              <a:rPr lang="en-US" dirty="0" smtClean="0"/>
              <a:t>4x + 1 input (boost) SMPS</a:t>
            </a:r>
          </a:p>
          <a:p>
            <a:pPr marL="285750" indent="-285750">
              <a:buFont typeface="Arial" panose="020B0604020202020204" pitchFamily="34" charset="0"/>
              <a:buChar char="•"/>
            </a:pPr>
            <a:r>
              <a:rPr lang="en-US" dirty="0" smtClean="0"/>
              <a:t>3x output boost SMPS</a:t>
            </a:r>
          </a:p>
          <a:p>
            <a:pPr marL="285750" indent="-285750">
              <a:buFont typeface="Arial" panose="020B0604020202020204" pitchFamily="34" charset="0"/>
              <a:buChar char="•"/>
            </a:pPr>
            <a:r>
              <a:rPr lang="en-US" dirty="0" smtClean="0"/>
              <a:t>8 independently adjustable buck SMPS domains</a:t>
            </a:r>
          </a:p>
          <a:p>
            <a:pPr marL="742950" lvl="1" indent="-285750">
              <a:buFont typeface="Arial" panose="020B0604020202020204" pitchFamily="34" charset="0"/>
              <a:buChar char="•"/>
            </a:pPr>
            <a:r>
              <a:rPr lang="en-US" dirty="0" smtClean="0"/>
              <a:t>MCU: STM32F205</a:t>
            </a:r>
          </a:p>
          <a:p>
            <a:pPr marL="1200150" lvl="2" indent="-285750">
              <a:buFont typeface="Arial" panose="020B0604020202020204" pitchFamily="34" charset="0"/>
              <a:buChar char="•"/>
            </a:pPr>
            <a:r>
              <a:rPr lang="en-US" dirty="0" smtClean="0"/>
              <a:t>2x 10-bit DAC</a:t>
            </a:r>
          </a:p>
          <a:p>
            <a:pPr marL="1200150" lvl="2" indent="-285750">
              <a:buFont typeface="Arial" panose="020B0604020202020204" pitchFamily="34" charset="0"/>
              <a:buChar char="•"/>
            </a:pPr>
            <a:r>
              <a:rPr lang="en-US" dirty="0" smtClean="0"/>
              <a:t>3x 12-bit ADC (2 MSPS per)</a:t>
            </a:r>
            <a:endParaRPr lang="en-US" dirty="0"/>
          </a:p>
          <a:p>
            <a:pPr marL="742950" lvl="1" indent="-285750">
              <a:buFont typeface="Arial" panose="020B0604020202020204" pitchFamily="34" charset="0"/>
              <a:buChar char="•"/>
            </a:pPr>
            <a:r>
              <a:rPr lang="en-US" dirty="0" smtClean="0"/>
              <a:t>Analog</a:t>
            </a:r>
          </a:p>
          <a:p>
            <a:pPr marL="742950" lvl="1" indent="-285750">
              <a:buFont typeface="Arial" panose="020B0604020202020204" pitchFamily="34" charset="0"/>
              <a:buChar char="•"/>
            </a:pPr>
            <a:r>
              <a:rPr lang="en-US" dirty="0" smtClean="0"/>
              <a:t>SRAM</a:t>
            </a:r>
          </a:p>
          <a:p>
            <a:pPr marL="742950" lvl="1" indent="-285750">
              <a:buFont typeface="Arial" panose="020B0604020202020204" pitchFamily="34" charset="0"/>
              <a:buChar char="•"/>
            </a:pPr>
            <a:r>
              <a:rPr lang="en-US" dirty="0" smtClean="0"/>
              <a:t>SPI Peripherals</a:t>
            </a:r>
          </a:p>
          <a:p>
            <a:pPr marL="1200150" lvl="2" indent="-285750">
              <a:buFont typeface="Arial" panose="020B0604020202020204" pitchFamily="34" charset="0"/>
              <a:buChar char="•"/>
            </a:pPr>
            <a:r>
              <a:rPr lang="en-US" dirty="0" smtClean="0"/>
              <a:t>EEPROM</a:t>
            </a:r>
          </a:p>
          <a:p>
            <a:pPr marL="1200150" lvl="2" indent="-285750">
              <a:buFont typeface="Arial" panose="020B0604020202020204" pitchFamily="34" charset="0"/>
              <a:buChar char="•"/>
            </a:pPr>
            <a:r>
              <a:rPr lang="en-US" dirty="0" smtClean="0"/>
              <a:t>Serial Flash</a:t>
            </a:r>
          </a:p>
          <a:p>
            <a:pPr marL="1200150" lvl="2" indent="-285750">
              <a:buFont typeface="Arial" panose="020B0604020202020204" pitchFamily="34" charset="0"/>
              <a:buChar char="•"/>
            </a:pPr>
            <a:r>
              <a:rPr lang="en-US" dirty="0" smtClean="0"/>
              <a:t>Temp/Humidity Sensor</a:t>
            </a:r>
          </a:p>
          <a:p>
            <a:pPr marL="1200150" lvl="2" indent="-285750">
              <a:buFont typeface="Arial" panose="020B0604020202020204" pitchFamily="34" charset="0"/>
              <a:buChar char="•"/>
            </a:pPr>
            <a:r>
              <a:rPr lang="en-US" dirty="0" smtClean="0"/>
              <a:t>Micro-SD Card</a:t>
            </a:r>
          </a:p>
          <a:p>
            <a:pPr marL="742950" lvl="1" indent="-285750">
              <a:buFont typeface="Arial" panose="020B0604020202020204" pitchFamily="34" charset="0"/>
              <a:buChar char="•"/>
            </a:pPr>
            <a:r>
              <a:rPr lang="en-US" dirty="0" smtClean="0"/>
              <a:t>Battery Charging</a:t>
            </a:r>
          </a:p>
          <a:p>
            <a:pPr marL="742950" lvl="1" indent="-285750">
              <a:buFont typeface="Arial" panose="020B0604020202020204" pitchFamily="34" charset="0"/>
              <a:buChar char="•"/>
            </a:pPr>
            <a:r>
              <a:rPr lang="en-US" dirty="0" smtClean="0"/>
              <a:t>Communications</a:t>
            </a:r>
          </a:p>
          <a:p>
            <a:pPr marL="1200150" lvl="2" indent="-285750">
              <a:buFont typeface="Arial" panose="020B0604020202020204" pitchFamily="34" charset="0"/>
              <a:buChar char="•"/>
            </a:pPr>
            <a:r>
              <a:rPr lang="en-US" dirty="0" smtClean="0"/>
              <a:t>RS232</a:t>
            </a:r>
          </a:p>
          <a:p>
            <a:pPr marL="1200150" lvl="2" indent="-285750">
              <a:buFont typeface="Arial" panose="020B0604020202020204" pitchFamily="34" charset="0"/>
              <a:buChar char="•"/>
            </a:pPr>
            <a:r>
              <a:rPr lang="en-US" dirty="0" smtClean="0"/>
              <a:t>RS485</a:t>
            </a:r>
          </a:p>
          <a:p>
            <a:pPr marL="1200150" lvl="2" indent="-285750">
              <a:buFont typeface="Arial" panose="020B0604020202020204" pitchFamily="34" charset="0"/>
              <a:buChar char="•"/>
            </a:pPr>
            <a:r>
              <a:rPr lang="en-US" dirty="0" smtClean="0"/>
              <a:t>Bluetooth</a:t>
            </a:r>
          </a:p>
          <a:p>
            <a:pPr marL="1200150" lvl="2" indent="-285750">
              <a:buFont typeface="Arial" panose="020B0604020202020204" pitchFamily="34" charset="0"/>
              <a:buChar char="•"/>
            </a:pPr>
            <a:r>
              <a:rPr lang="en-US" dirty="0" err="1" smtClean="0"/>
              <a:t>Zigbee</a:t>
            </a:r>
            <a:endParaRPr lang="en-US" dirty="0" smtClean="0"/>
          </a:p>
          <a:p>
            <a:pPr marL="742950" lvl="1" indent="-285750">
              <a:buFont typeface="Arial" panose="020B0604020202020204" pitchFamily="34" charset="0"/>
              <a:buChar char="•"/>
            </a:pPr>
            <a:r>
              <a:rPr lang="en-US" dirty="0" smtClean="0"/>
              <a:t>LEDs / Pushbuttons</a:t>
            </a:r>
          </a:p>
          <a:p>
            <a:pPr marL="742950" lvl="1" indent="-285750">
              <a:buFont typeface="Arial" panose="020B0604020202020204" pitchFamily="34" charset="0"/>
              <a:buChar char="•"/>
            </a:pPr>
            <a:r>
              <a:rPr lang="en-US" dirty="0" smtClean="0"/>
              <a:t>Relays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I/O Voltage and Current Measurement on each SMPS</a:t>
            </a:r>
          </a:p>
          <a:p>
            <a:pPr marL="742950" lvl="1" indent="-285750">
              <a:buFont typeface="Arial" panose="020B0604020202020204" pitchFamily="34" charset="0"/>
              <a:buChar char="•"/>
            </a:pPr>
            <a:r>
              <a:rPr lang="en-US" dirty="0" smtClean="0"/>
              <a:t>Effectively sub-metering the board</a:t>
            </a:r>
          </a:p>
          <a:p>
            <a:pPr marL="742950" lvl="1" indent="-285750">
              <a:buFont typeface="Arial" panose="020B0604020202020204" pitchFamily="34" charset="0"/>
              <a:buChar char="•"/>
            </a:pPr>
            <a:r>
              <a:rPr lang="en-US" dirty="0" smtClean="0"/>
              <a:t>Allows us to measure efficiency</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0463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Adjustable SMPS + Current Measurement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2244329"/>
            <a:ext cx="4364038" cy="191055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TPS62240 efficient at light loads</a:t>
            </a:r>
          </a:p>
          <a:p>
            <a:pPr marL="742950" lvl="1" indent="-285750">
              <a:buFont typeface="Arial" panose="020B0604020202020204" pitchFamily="34" charset="0"/>
              <a:buChar char="•"/>
            </a:pPr>
            <a:r>
              <a:rPr lang="en-US" dirty="0" smtClean="0"/>
              <a:t>~80% at 1mA</a:t>
            </a:r>
          </a:p>
          <a:p>
            <a:pPr marL="285750" indent="-285750">
              <a:buFont typeface="Arial" panose="020B0604020202020204" pitchFamily="34" charset="0"/>
              <a:buChar char="•"/>
            </a:pPr>
            <a:r>
              <a:rPr lang="en-US" dirty="0" smtClean="0"/>
              <a:t>I/O current measured by MAX4376</a:t>
            </a:r>
          </a:p>
          <a:p>
            <a:pPr marL="742950" lvl="1" indent="-285750">
              <a:buFont typeface="Arial" panose="020B0604020202020204" pitchFamily="34" charset="0"/>
              <a:buChar char="•"/>
            </a:pPr>
            <a:r>
              <a:rPr lang="en-US" dirty="0" smtClean="0"/>
              <a:t>“High Side” sense resistor is used, differential across is multiplied by the amplifier gain</a:t>
            </a:r>
          </a:p>
          <a:p>
            <a:pPr marL="742950" lvl="1" indent="-285750">
              <a:buFont typeface="Arial" panose="020B0604020202020204" pitchFamily="34" charset="0"/>
              <a:buChar char="•"/>
            </a:pPr>
            <a:r>
              <a:rPr lang="en-US" dirty="0" smtClean="0"/>
              <a:t>2MHz GBP, G = 20</a:t>
            </a:r>
          </a:p>
          <a:p>
            <a:pPr marL="285750" indent="-285750">
              <a:buFont typeface="Arial" panose="020B0604020202020204" pitchFamily="34" charset="0"/>
              <a:buChar char="•"/>
            </a:pPr>
            <a:r>
              <a:rPr lang="en-US" dirty="0" smtClean="0"/>
              <a:t>Output Voltage modulated by current into the FB pin</a:t>
            </a:r>
          </a:p>
          <a:p>
            <a:pPr marL="742950" lvl="1" indent="-285750">
              <a:buFont typeface="Arial" panose="020B0604020202020204" pitchFamily="34" charset="0"/>
              <a:buChar char="•"/>
            </a:pPr>
            <a:r>
              <a:rPr lang="en-US" dirty="0" smtClean="0"/>
              <a:t>Therefore D9 allows the SMPS to enter a ‘default’ state</a:t>
            </a:r>
          </a:p>
          <a:p>
            <a:pPr marL="742950" lvl="1" indent="-285750">
              <a:buFont typeface="Arial" panose="020B0604020202020204" pitchFamily="34" charset="0"/>
              <a:buChar char="•"/>
            </a:pPr>
            <a:r>
              <a:rPr lang="en-US" dirty="0" smtClean="0"/>
              <a:t>And U25 / R105 allow FB current to be modulated by BUCKADJ3</a:t>
            </a:r>
          </a:p>
          <a:p>
            <a:pPr marL="742950" lvl="1" indent="-285750">
              <a:buFont typeface="Arial" panose="020B0604020202020204" pitchFamily="34" charset="0"/>
              <a:buChar char="•"/>
            </a:pPr>
            <a:r>
              <a:rPr lang="en-US" dirty="0" smtClean="0"/>
              <a:t>C144 holds the adjustment voltage so that other domains can be ‘refreshed’ in round robin fashion</a:t>
            </a:r>
          </a:p>
        </p:txBody>
      </p:sp>
    </p:spTree>
    <p:extLst>
      <p:ext uri="{BB962C8B-B14F-4D97-AF65-F5344CB8AC3E}">
        <p14:creationId xmlns:p14="http://schemas.microsoft.com/office/powerpoint/2010/main" val="1245856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tate-ppt-template-left-top-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7428</TotalTime>
  <Words>3506</Words>
  <Application>Microsoft Office PowerPoint</Application>
  <PresentationFormat>On-screen Show (4:3)</PresentationFormat>
  <Paragraphs>1367</Paragraphs>
  <Slides>54</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SimSun</vt:lpstr>
      <vt:lpstr>Arial</vt:lpstr>
      <vt:lpstr>Calibri</vt:lpstr>
      <vt:lpstr>Cambria Math</vt:lpstr>
      <vt:lpstr>MS Mincho</vt:lpstr>
      <vt:lpstr>Times New Roman</vt:lpstr>
      <vt:lpstr>Wingdings</vt:lpstr>
      <vt:lpstr>ncstate-ppt-template-left-top-logo</vt:lpstr>
      <vt:lpstr>Microsoft Word Document</vt:lpstr>
      <vt:lpstr>GPIODVS  General Purpose  Intra-Operation Dynamic Voltage Scaling </vt:lpstr>
      <vt:lpstr>Agenda</vt:lpstr>
      <vt:lpstr>Motivating Example: Logging Sensor</vt:lpstr>
      <vt:lpstr>Motivating Example: Electricity Meter</vt:lpstr>
      <vt:lpstr>PowerPoint Presentation</vt:lpstr>
      <vt:lpstr>Abstract</vt:lpstr>
      <vt:lpstr>Related Work / Objectives</vt:lpstr>
      <vt:lpstr>IODVS How: PEGMA</vt:lpstr>
      <vt:lpstr>Adjustable SMPS + Current Measurement</vt:lpstr>
      <vt:lpstr>Peripheral Domain</vt:lpstr>
      <vt:lpstr>Assumptions and Methods</vt:lpstr>
      <vt:lpstr>Peripheral Power Profiles</vt:lpstr>
      <vt:lpstr>Microchip 25AA512 EEPROM</vt:lpstr>
      <vt:lpstr>Numonyx 25PX16 Serial Flash</vt:lpstr>
      <vt:lpstr>Micro-SD Card (SPI Mode) Write Operation</vt:lpstr>
      <vt:lpstr>SD-Card Timing Variations</vt:lpstr>
      <vt:lpstr>PowerPoint Presentation</vt:lpstr>
      <vt:lpstr>PowerPoint Presentation</vt:lpstr>
      <vt:lpstr>Honeywell HIH6130 Temperature / Humidity Sensor</vt:lpstr>
      <vt:lpstr>Comparison</vt:lpstr>
      <vt:lpstr>IODVS Observations</vt:lpstr>
      <vt:lpstr>PRIME</vt:lpstr>
      <vt:lpstr>STM32F429 Discovery Board</vt:lpstr>
      <vt:lpstr>ASDM-300F</vt:lpstr>
      <vt:lpstr>PPS-330D</vt:lpstr>
      <vt:lpstr>Discovery Expansion Board</vt:lpstr>
      <vt:lpstr>PACER Peripheral Activity Completion Estimation and Recognition</vt:lpstr>
      <vt:lpstr>PACER-T Peripheral Activity Completion Estimation and Recognition Time-Based Heuristic</vt:lpstr>
      <vt:lpstr>PACER-E Peripheral Activity Completion Estimation and Recognition Energy-Based Heuristic</vt:lpstr>
      <vt:lpstr>PACER-C Peripheral Activity Completion Estimation and Recognition Current-Based Heuristic</vt:lpstr>
      <vt:lpstr>EEPROM PACER-E</vt:lpstr>
      <vt:lpstr>EEPROM PACER-E + IODVS</vt:lpstr>
      <vt:lpstr>EEPROM Results</vt:lpstr>
      <vt:lpstr>NOR Serial FLASH  PACER-T</vt:lpstr>
      <vt:lpstr>NOR Serial FLASH  PACER-T + IODVS</vt:lpstr>
      <vt:lpstr>NOR Serial Flash Results</vt:lpstr>
      <vt:lpstr>NAND Serial FLASH  PACER-T</vt:lpstr>
      <vt:lpstr>NAND Serial FLASH  PACER-T + IODVS</vt:lpstr>
      <vt:lpstr>NAND Serial Flash Results</vt:lpstr>
      <vt:lpstr>HIH-6130 Environment Sensor PACER-T</vt:lpstr>
      <vt:lpstr>HIH-6130 Environment Sensor PACER-T + IODVS</vt:lpstr>
      <vt:lpstr>HIH-6130 Results</vt:lpstr>
      <vt:lpstr>microSD Cards…</vt:lpstr>
      <vt:lpstr>Caching Example</vt:lpstr>
      <vt:lpstr>Sandisk Caching Example</vt:lpstr>
      <vt:lpstr>Sandisk microSD Results</vt:lpstr>
      <vt:lpstr>Lexar microSD Results</vt:lpstr>
      <vt:lpstr>Swissbit microSD Results</vt:lpstr>
      <vt:lpstr>Kingston microSD Results</vt:lpstr>
      <vt:lpstr>PACER Results / Analysis</vt:lpstr>
      <vt:lpstr>Conclusions / Further Research</vt:lpstr>
      <vt:lpstr>PLR-5010D</vt:lpstr>
      <vt:lpstr>Why not compare low-voltage results to IODVS results?</vt:lpstr>
      <vt:lpstr>Polling vs. PACER?</vt:lpstr>
    </vt:vector>
  </TitlesOfParts>
  <Company>Elster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 Moore</dc:creator>
  <cp:lastModifiedBy>drmoore</cp:lastModifiedBy>
  <cp:revision>114</cp:revision>
  <dcterms:created xsi:type="dcterms:W3CDTF">2014-10-16T14:27:07Z</dcterms:created>
  <dcterms:modified xsi:type="dcterms:W3CDTF">2016-11-03T15:18:35Z</dcterms:modified>
</cp:coreProperties>
</file>